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01"/>
  </p:notesMasterIdLst>
  <p:sldIdLst>
    <p:sldId id="268" r:id="rId2"/>
    <p:sldId id="381" r:id="rId3"/>
    <p:sldId id="281" r:id="rId4"/>
    <p:sldId id="282" r:id="rId5"/>
    <p:sldId id="382" r:id="rId6"/>
    <p:sldId id="495" r:id="rId7"/>
    <p:sldId id="383" r:id="rId8"/>
    <p:sldId id="286" r:id="rId9"/>
    <p:sldId id="308" r:id="rId10"/>
    <p:sldId id="384" r:id="rId11"/>
    <p:sldId id="304" r:id="rId12"/>
    <p:sldId id="303" r:id="rId13"/>
    <p:sldId id="385" r:id="rId14"/>
    <p:sldId id="312" r:id="rId15"/>
    <p:sldId id="434" r:id="rId16"/>
    <p:sldId id="433" r:id="rId17"/>
    <p:sldId id="311" r:id="rId18"/>
    <p:sldId id="387" r:id="rId19"/>
    <p:sldId id="532" r:id="rId20"/>
    <p:sldId id="394" r:id="rId21"/>
    <p:sldId id="391" r:id="rId22"/>
    <p:sldId id="533" r:id="rId23"/>
    <p:sldId id="534" r:id="rId24"/>
    <p:sldId id="395" r:id="rId25"/>
    <p:sldId id="400" r:id="rId26"/>
    <p:sldId id="537" r:id="rId27"/>
    <p:sldId id="535" r:id="rId28"/>
    <p:sldId id="536" r:id="rId29"/>
    <p:sldId id="538" r:id="rId30"/>
    <p:sldId id="539" r:id="rId31"/>
    <p:sldId id="411" r:id="rId32"/>
    <p:sldId id="389" r:id="rId33"/>
    <p:sldId id="540" r:id="rId34"/>
    <p:sldId id="541" r:id="rId35"/>
    <p:sldId id="470" r:id="rId36"/>
    <p:sldId id="465" r:id="rId37"/>
    <p:sldId id="542" r:id="rId38"/>
    <p:sldId id="543" r:id="rId39"/>
    <p:sldId id="460" r:id="rId40"/>
    <p:sldId id="462" r:id="rId41"/>
    <p:sldId id="461" r:id="rId42"/>
    <p:sldId id="463" r:id="rId43"/>
    <p:sldId id="410" r:id="rId44"/>
    <p:sldId id="412" r:id="rId45"/>
    <p:sldId id="414" r:id="rId46"/>
    <p:sldId id="415" r:id="rId47"/>
    <p:sldId id="544" r:id="rId48"/>
    <p:sldId id="420" r:id="rId49"/>
    <p:sldId id="421" r:id="rId50"/>
    <p:sldId id="422" r:id="rId51"/>
    <p:sldId id="511" r:id="rId52"/>
    <p:sldId id="442" r:id="rId53"/>
    <p:sldId id="491" r:id="rId54"/>
    <p:sldId id="510" r:id="rId55"/>
    <p:sldId id="512" r:id="rId56"/>
    <p:sldId id="494" r:id="rId57"/>
    <p:sldId id="424" r:id="rId58"/>
    <p:sldId id="423" r:id="rId59"/>
    <p:sldId id="425" r:id="rId60"/>
    <p:sldId id="426" r:id="rId61"/>
    <p:sldId id="427" r:id="rId62"/>
    <p:sldId id="428" r:id="rId63"/>
    <p:sldId id="429" r:id="rId64"/>
    <p:sldId id="431" r:id="rId65"/>
    <p:sldId id="430" r:id="rId66"/>
    <p:sldId id="507" r:id="rId67"/>
    <p:sldId id="501" r:id="rId68"/>
    <p:sldId id="502" r:id="rId69"/>
    <p:sldId id="472" r:id="rId70"/>
    <p:sldId id="473" r:id="rId71"/>
    <p:sldId id="444" r:id="rId72"/>
    <p:sldId id="446" r:id="rId73"/>
    <p:sldId id="445" r:id="rId74"/>
    <p:sldId id="448" r:id="rId75"/>
    <p:sldId id="545" r:id="rId76"/>
    <p:sldId id="449" r:id="rId77"/>
    <p:sldId id="546" r:id="rId78"/>
    <p:sldId id="451" r:id="rId79"/>
    <p:sldId id="547" r:id="rId80"/>
    <p:sldId id="459" r:id="rId81"/>
    <p:sldId id="513" r:id="rId82"/>
    <p:sldId id="514" r:id="rId83"/>
    <p:sldId id="522" r:id="rId84"/>
    <p:sldId id="526" r:id="rId85"/>
    <p:sldId id="525" r:id="rId86"/>
    <p:sldId id="523" r:id="rId87"/>
    <p:sldId id="515" r:id="rId88"/>
    <p:sldId id="516" r:id="rId89"/>
    <p:sldId id="517" r:id="rId90"/>
    <p:sldId id="531" r:id="rId91"/>
    <p:sldId id="482" r:id="rId92"/>
    <p:sldId id="530" r:id="rId93"/>
    <p:sldId id="490" r:id="rId94"/>
    <p:sldId id="529" r:id="rId95"/>
    <p:sldId id="548" r:id="rId96"/>
    <p:sldId id="509" r:id="rId97"/>
    <p:sldId id="528" r:id="rId98"/>
    <p:sldId id="527" r:id="rId99"/>
    <p:sldId id="301" r:id="rId100"/>
  </p:sldIdLst>
  <p:sldSz cx="9144000" cy="6858000" type="screen4x3"/>
  <p:notesSz cx="6794500" cy="9906000"/>
  <p:defaultTextStyle>
    <a:defPPr>
      <a:defRPr lang="de-DE"/>
    </a:defPPr>
    <a:lvl1pPr algn="l" rtl="0" eaLnBrk="0" fontAlgn="base" hangingPunct="0">
      <a:spcBef>
        <a:spcPct val="50000"/>
      </a:spcBef>
      <a:spcAft>
        <a:spcPct val="0"/>
      </a:spcAft>
      <a:defRPr kern="1200">
        <a:solidFill>
          <a:schemeClr val="tx1"/>
        </a:solidFill>
        <a:latin typeface="Arial" pitchFamily="34" charset="0"/>
        <a:ea typeface="+mn-ea"/>
        <a:cs typeface="+mn-cs"/>
      </a:defRPr>
    </a:lvl1pPr>
    <a:lvl2pPr marL="457200" algn="l" rtl="0" eaLnBrk="0" fontAlgn="base" hangingPunct="0">
      <a:spcBef>
        <a:spcPct val="50000"/>
      </a:spcBef>
      <a:spcAft>
        <a:spcPct val="0"/>
      </a:spcAft>
      <a:defRPr kern="1200">
        <a:solidFill>
          <a:schemeClr val="tx1"/>
        </a:solidFill>
        <a:latin typeface="Arial" pitchFamily="34" charset="0"/>
        <a:ea typeface="+mn-ea"/>
        <a:cs typeface="+mn-cs"/>
      </a:defRPr>
    </a:lvl2pPr>
    <a:lvl3pPr marL="914400" algn="l" rtl="0" eaLnBrk="0" fontAlgn="base" hangingPunct="0">
      <a:spcBef>
        <a:spcPct val="50000"/>
      </a:spcBef>
      <a:spcAft>
        <a:spcPct val="0"/>
      </a:spcAft>
      <a:defRPr kern="1200">
        <a:solidFill>
          <a:schemeClr val="tx1"/>
        </a:solidFill>
        <a:latin typeface="Arial" pitchFamily="34" charset="0"/>
        <a:ea typeface="+mn-ea"/>
        <a:cs typeface="+mn-cs"/>
      </a:defRPr>
    </a:lvl3pPr>
    <a:lvl4pPr marL="1371600" algn="l" rtl="0" eaLnBrk="0" fontAlgn="base" hangingPunct="0">
      <a:spcBef>
        <a:spcPct val="50000"/>
      </a:spcBef>
      <a:spcAft>
        <a:spcPct val="0"/>
      </a:spcAft>
      <a:defRPr kern="1200">
        <a:solidFill>
          <a:schemeClr val="tx1"/>
        </a:solidFill>
        <a:latin typeface="Arial" pitchFamily="34" charset="0"/>
        <a:ea typeface="+mn-ea"/>
        <a:cs typeface="+mn-cs"/>
      </a:defRPr>
    </a:lvl4pPr>
    <a:lvl5pPr marL="1828800" algn="l" rtl="0" eaLnBrk="0" fontAlgn="base" hangingPunct="0">
      <a:spcBef>
        <a:spcPct val="5000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ndra Kuh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EB4"/>
    <a:srgbClr val="0066CC"/>
    <a:srgbClr val="ED3335"/>
    <a:srgbClr val="FF3300"/>
    <a:srgbClr val="FAE5E6"/>
    <a:srgbClr val="E6EFF7"/>
    <a:srgbClr val="FF0000"/>
    <a:srgbClr val="B9D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9" autoAdjust="0"/>
    <p:restoredTop sz="94667" autoAdjust="0"/>
  </p:normalViewPr>
  <p:slideViewPr>
    <p:cSldViewPr>
      <p:cViewPr>
        <p:scale>
          <a:sx n="80" d="100"/>
          <a:sy n="80" d="100"/>
        </p:scale>
        <p:origin x="-822"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667"/>
    </p:cViewPr>
  </p:sorterViewPr>
  <p:notesViewPr>
    <p:cSldViewPr>
      <p:cViewPr varScale="1">
        <p:scale>
          <a:sx n="50" d="100"/>
          <a:sy n="50" d="100"/>
        </p:scale>
        <p:origin x="-1860" y="-96"/>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arth\groups\tfu\535_HEIMTSA_LK\PROJEKTARBEIT\!Concept_MegaCaseStudy\Auswertung_Report\Hilfsdateien_Auswertung\Summary_DALYs_Costs_v3_neue_Pestizidwert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arth\groups\tfu\535_HEIMTSA_LK\PROJEKTARBEIT\!Concept_MegaCaseStudy\Auswertung_Report\Hilfsdateien_Auswertung\Summary_DALYs_Costs_v3_neue_Pestizidwerte.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arth\groups\tfu\535_HEIMTSA_LK\PROJEKTARBEIT\!Concept_MegaCaseStudy\Auswertung_Report\Hilfsdateien_Auswertung\_Wolf_Energy_Mai_18_Resul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Avoided mDALYs / t CO</a:t>
            </a:r>
            <a:r>
              <a:rPr lang="en-US" baseline="-25000"/>
              <a:t>2</a:t>
            </a:r>
            <a:r>
              <a:rPr lang="en-US"/>
              <a:t>-equ. 2020</a:t>
            </a:r>
          </a:p>
        </c:rich>
      </c:tx>
      <c:overlay val="0"/>
    </c:title>
    <c:autoTitleDeleted val="0"/>
    <c:plotArea>
      <c:layout/>
      <c:barChart>
        <c:barDir val="col"/>
        <c:grouping val="clustered"/>
        <c:varyColors val="0"/>
        <c:ser>
          <c:idx val="0"/>
          <c:order val="0"/>
          <c:spPr>
            <a:solidFill>
              <a:srgbClr val="3D6EB4"/>
            </a:solidFill>
          </c:spPr>
          <c:invertIfNegative val="0"/>
          <c:cat>
            <c:strRef>
              <c:f>Einzelmassnahmen!$A$56:$A$64</c:f>
              <c:strCache>
                <c:ptCount val="9"/>
                <c:pt idx="0">
                  <c:v>City toll</c:v>
                </c:pt>
                <c:pt idx="1">
                  <c:v>Cycling in cities</c:v>
                </c:pt>
                <c:pt idx="2">
                  <c:v>Fuel Tax</c:v>
                </c:pt>
                <c:pt idx="3">
                  <c:v>PC toll</c:v>
                </c:pt>
                <c:pt idx="4">
                  <c:v>Speed limit on motorways</c:v>
                </c:pt>
                <c:pt idx="5">
                  <c:v>Tyre pressure monitoring system</c:v>
                </c:pt>
                <c:pt idx="6">
                  <c:v>Green Wave</c:v>
                </c:pt>
                <c:pt idx="7">
                  <c:v>Economic driving</c:v>
                </c:pt>
                <c:pt idx="8">
                  <c:v>Gear shift indicator</c:v>
                </c:pt>
              </c:strCache>
            </c:strRef>
          </c:cat>
          <c:val>
            <c:numRef>
              <c:f>Einzelmassnahmen!$B$56:$B$64</c:f>
              <c:numCache>
                <c:formatCode>General</c:formatCode>
                <c:ptCount val="9"/>
                <c:pt idx="0">
                  <c:v>1.39</c:v>
                </c:pt>
                <c:pt idx="1">
                  <c:v>1.31</c:v>
                </c:pt>
                <c:pt idx="2">
                  <c:v>0.46</c:v>
                </c:pt>
                <c:pt idx="3">
                  <c:v>0.46</c:v>
                </c:pt>
                <c:pt idx="4">
                  <c:v>0.4</c:v>
                </c:pt>
                <c:pt idx="5">
                  <c:v>0.18</c:v>
                </c:pt>
                <c:pt idx="6">
                  <c:v>0.14000000000000001</c:v>
                </c:pt>
                <c:pt idx="7">
                  <c:v>0.13</c:v>
                </c:pt>
                <c:pt idx="8">
                  <c:v>0.08</c:v>
                </c:pt>
              </c:numCache>
            </c:numRef>
          </c:val>
        </c:ser>
        <c:dLbls>
          <c:showLegendKey val="0"/>
          <c:showVal val="0"/>
          <c:showCatName val="0"/>
          <c:showSerName val="0"/>
          <c:showPercent val="0"/>
          <c:showBubbleSize val="0"/>
        </c:dLbls>
        <c:gapWidth val="150"/>
        <c:axId val="92571904"/>
        <c:axId val="92987392"/>
      </c:barChart>
      <c:catAx>
        <c:axId val="92571904"/>
        <c:scaling>
          <c:orientation val="minMax"/>
        </c:scaling>
        <c:delete val="0"/>
        <c:axPos val="b"/>
        <c:majorTickMark val="out"/>
        <c:minorTickMark val="none"/>
        <c:tickLblPos val="nextTo"/>
        <c:crossAx val="92987392"/>
        <c:crosses val="autoZero"/>
        <c:auto val="1"/>
        <c:lblAlgn val="ctr"/>
        <c:lblOffset val="100"/>
        <c:noMultiLvlLbl val="0"/>
      </c:catAx>
      <c:valAx>
        <c:axId val="92987392"/>
        <c:scaling>
          <c:orientation val="minMax"/>
        </c:scaling>
        <c:delete val="0"/>
        <c:axPos val="l"/>
        <c:majorGridlines/>
        <c:numFmt formatCode="General" sourceLinked="1"/>
        <c:majorTickMark val="out"/>
        <c:minorTickMark val="none"/>
        <c:tickLblPos val="nextTo"/>
        <c:crossAx val="9257190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Avoided mDALYs per ton avoided CO</a:t>
            </a:r>
            <a:r>
              <a:rPr lang="en-US" baseline="-25000"/>
              <a:t>2</a:t>
            </a:r>
            <a:r>
              <a:rPr lang="en-US"/>
              <a:t>-equ.</a:t>
            </a:r>
          </a:p>
        </c:rich>
      </c:tx>
      <c:overlay val="0"/>
    </c:title>
    <c:autoTitleDeleted val="0"/>
    <c:plotArea>
      <c:layout/>
      <c:barChart>
        <c:barDir val="col"/>
        <c:grouping val="clustered"/>
        <c:varyColors val="0"/>
        <c:ser>
          <c:idx val="0"/>
          <c:order val="0"/>
          <c:spPr>
            <a:solidFill>
              <a:srgbClr val="3D6EB4"/>
            </a:solidFill>
          </c:spPr>
          <c:invertIfNegative val="0"/>
          <c:cat>
            <c:strRef>
              <c:f>Einzelmassnahmen!$A$80:$A$84</c:f>
              <c:strCache>
                <c:ptCount val="5"/>
                <c:pt idx="0">
                  <c:v>Hydro power</c:v>
                </c:pt>
                <c:pt idx="1">
                  <c:v>Wind off-shore</c:v>
                </c:pt>
                <c:pt idx="2">
                  <c:v>Solar - Photovoltaic</c:v>
                </c:pt>
                <c:pt idx="3">
                  <c:v>Wind on-shore</c:v>
                </c:pt>
                <c:pt idx="4">
                  <c:v>Solar - Thermal</c:v>
                </c:pt>
              </c:strCache>
            </c:strRef>
          </c:cat>
          <c:val>
            <c:numRef>
              <c:f>Einzelmassnahmen!$B$80:$B$84</c:f>
              <c:numCache>
                <c:formatCode>General</c:formatCode>
                <c:ptCount val="5"/>
                <c:pt idx="0">
                  <c:v>0.20300000000000001</c:v>
                </c:pt>
                <c:pt idx="1">
                  <c:v>0.182</c:v>
                </c:pt>
                <c:pt idx="2">
                  <c:v>0.17299999999999999</c:v>
                </c:pt>
                <c:pt idx="3">
                  <c:v>0.125</c:v>
                </c:pt>
                <c:pt idx="4">
                  <c:v>9.1999999999999998E-2</c:v>
                </c:pt>
              </c:numCache>
            </c:numRef>
          </c:val>
        </c:ser>
        <c:dLbls>
          <c:showLegendKey val="0"/>
          <c:showVal val="0"/>
          <c:showCatName val="0"/>
          <c:showSerName val="0"/>
          <c:showPercent val="0"/>
          <c:showBubbleSize val="0"/>
        </c:dLbls>
        <c:gapWidth val="150"/>
        <c:axId val="93353472"/>
        <c:axId val="93355008"/>
      </c:barChart>
      <c:catAx>
        <c:axId val="93353472"/>
        <c:scaling>
          <c:orientation val="minMax"/>
        </c:scaling>
        <c:delete val="0"/>
        <c:axPos val="b"/>
        <c:majorTickMark val="out"/>
        <c:minorTickMark val="none"/>
        <c:tickLblPos val="nextTo"/>
        <c:crossAx val="93355008"/>
        <c:crosses val="autoZero"/>
        <c:auto val="1"/>
        <c:lblAlgn val="ctr"/>
        <c:lblOffset val="100"/>
        <c:noMultiLvlLbl val="0"/>
      </c:catAx>
      <c:valAx>
        <c:axId val="93355008"/>
        <c:scaling>
          <c:orientation val="minMax"/>
        </c:scaling>
        <c:delete val="0"/>
        <c:axPos val="l"/>
        <c:majorGridlines/>
        <c:numFmt formatCode="General" sourceLinked="1"/>
        <c:majorTickMark val="out"/>
        <c:minorTickMark val="none"/>
        <c:tickLblPos val="nextTo"/>
        <c:crossAx val="9335347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de-DE" dirty="0" smtClean="0"/>
              <a:t>Additional </a:t>
            </a:r>
            <a:r>
              <a:rPr lang="de-DE" dirty="0" err="1" smtClean="0"/>
              <a:t>mDALYs</a:t>
            </a:r>
            <a:r>
              <a:rPr lang="de-DE" dirty="0" smtClean="0"/>
              <a:t> </a:t>
            </a:r>
            <a:r>
              <a:rPr lang="de-DE" dirty="0"/>
              <a:t>per tonne </a:t>
            </a:r>
            <a:r>
              <a:rPr lang="de-DE" dirty="0" err="1"/>
              <a:t>of</a:t>
            </a:r>
            <a:r>
              <a:rPr lang="de-DE" dirty="0"/>
              <a:t> </a:t>
            </a:r>
            <a:r>
              <a:rPr lang="de-DE" dirty="0" err="1" smtClean="0"/>
              <a:t>avoided</a:t>
            </a:r>
            <a:r>
              <a:rPr lang="de-DE" dirty="0" smtClean="0"/>
              <a:t> </a:t>
            </a:r>
            <a:r>
              <a:rPr lang="de-DE" dirty="0"/>
              <a:t>CO</a:t>
            </a:r>
            <a:r>
              <a:rPr lang="de-DE" baseline="-25000" dirty="0"/>
              <a:t>2</a:t>
            </a:r>
            <a:r>
              <a:rPr lang="de-DE" dirty="0"/>
              <a:t>-eq. </a:t>
            </a:r>
            <a:r>
              <a:rPr lang="de-DE" dirty="0" err="1"/>
              <a:t>emissions</a:t>
            </a:r>
            <a:r>
              <a:rPr lang="de-DE" dirty="0"/>
              <a:t> </a:t>
            </a:r>
            <a:r>
              <a:rPr lang="de-DE" dirty="0" err="1"/>
              <a:t>for</a:t>
            </a:r>
            <a:r>
              <a:rPr lang="de-DE" dirty="0"/>
              <a:t> </a:t>
            </a:r>
            <a:r>
              <a:rPr lang="de-DE" dirty="0" err="1"/>
              <a:t>the</a:t>
            </a:r>
            <a:r>
              <a:rPr lang="de-DE" dirty="0"/>
              <a:t> </a:t>
            </a:r>
            <a:r>
              <a:rPr lang="de-DE" dirty="0" err="1"/>
              <a:t>generation</a:t>
            </a:r>
            <a:r>
              <a:rPr lang="de-DE" dirty="0"/>
              <a:t> </a:t>
            </a:r>
            <a:r>
              <a:rPr lang="de-DE" dirty="0" err="1"/>
              <a:t>of</a:t>
            </a:r>
            <a:r>
              <a:rPr lang="de-DE" dirty="0"/>
              <a:t> </a:t>
            </a:r>
            <a:r>
              <a:rPr lang="de-DE" dirty="0" err="1" smtClean="0"/>
              <a:t>heat</a:t>
            </a:r>
            <a:r>
              <a:rPr lang="de-DE" dirty="0" smtClean="0"/>
              <a:t> </a:t>
            </a:r>
            <a:r>
              <a:rPr lang="de-DE" dirty="0" err="1" smtClean="0"/>
              <a:t>using</a:t>
            </a:r>
            <a:r>
              <a:rPr lang="de-DE" dirty="0" smtClean="0"/>
              <a:t> </a:t>
            </a:r>
            <a:r>
              <a:rPr lang="de-DE" dirty="0" err="1" smtClean="0"/>
              <a:t>wood</a:t>
            </a:r>
            <a:r>
              <a:rPr lang="de-DE" dirty="0" smtClean="0"/>
              <a:t> </a:t>
            </a:r>
            <a:r>
              <a:rPr lang="de-DE" dirty="0" err="1" smtClean="0"/>
              <a:t>compared</a:t>
            </a:r>
            <a:r>
              <a:rPr lang="de-DE" dirty="0" smtClean="0"/>
              <a:t> </a:t>
            </a:r>
            <a:r>
              <a:rPr lang="de-DE" dirty="0" err="1" smtClean="0"/>
              <a:t>to</a:t>
            </a:r>
            <a:r>
              <a:rPr lang="de-DE" dirty="0" smtClean="0"/>
              <a:t> </a:t>
            </a:r>
            <a:r>
              <a:rPr lang="de-DE" dirty="0" err="1" smtClean="0"/>
              <a:t>the</a:t>
            </a:r>
            <a:r>
              <a:rPr lang="de-DE" dirty="0" smtClean="0"/>
              <a:t> </a:t>
            </a:r>
            <a:r>
              <a:rPr lang="de-DE" dirty="0" err="1" smtClean="0"/>
              <a:t>use</a:t>
            </a:r>
            <a:r>
              <a:rPr lang="de-DE" dirty="0" smtClean="0"/>
              <a:t> </a:t>
            </a:r>
            <a:r>
              <a:rPr lang="de-DE" dirty="0" err="1"/>
              <a:t>of</a:t>
            </a:r>
            <a:r>
              <a:rPr lang="de-DE" dirty="0"/>
              <a:t> fossil </a:t>
            </a:r>
            <a:r>
              <a:rPr lang="de-DE" dirty="0" err="1" smtClean="0"/>
              <a:t>fuels</a:t>
            </a:r>
            <a:r>
              <a:rPr lang="de-DE" dirty="0" smtClean="0"/>
              <a:t> (</a:t>
            </a:r>
            <a:r>
              <a:rPr lang="de-DE" dirty="0" err="1" smtClean="0"/>
              <a:t>oil</a:t>
            </a:r>
            <a:r>
              <a:rPr lang="de-DE" dirty="0" smtClean="0"/>
              <a:t>, gas) </a:t>
            </a:r>
            <a:br>
              <a:rPr lang="de-DE" dirty="0" smtClean="0"/>
            </a:br>
            <a:endParaRPr lang="de-DE" dirty="0"/>
          </a:p>
        </c:rich>
      </c:tx>
      <c:layout>
        <c:manualLayout>
          <c:xMode val="edge"/>
          <c:yMode val="edge"/>
          <c:x val="0.10020876826722339"/>
          <c:y val="2.030456852791878E-2"/>
        </c:manualLayout>
      </c:layout>
      <c:overlay val="0"/>
      <c:spPr>
        <a:noFill/>
        <a:ln w="25400">
          <a:noFill/>
        </a:ln>
      </c:spPr>
    </c:title>
    <c:autoTitleDeleted val="0"/>
    <c:plotArea>
      <c:layout>
        <c:manualLayout>
          <c:layoutTarget val="inner"/>
          <c:xMode val="edge"/>
          <c:yMode val="edge"/>
          <c:x val="6.8917669809709245E-2"/>
          <c:y val="0.31658991027284378"/>
          <c:w val="0.88830897703549061"/>
          <c:h val="0.55160744500846026"/>
        </c:manualLayout>
      </c:layout>
      <c:barChart>
        <c:barDir val="col"/>
        <c:grouping val="clustered"/>
        <c:varyColors val="0"/>
        <c:ser>
          <c:idx val="0"/>
          <c:order val="0"/>
          <c:tx>
            <c:strRef>
              <c:f>Results!$D$3</c:f>
              <c:strCache>
                <c:ptCount val="1"/>
                <c:pt idx="0">
                  <c:v>2020</c:v>
                </c:pt>
              </c:strCache>
            </c:strRef>
          </c:tx>
          <c:spPr>
            <a:solidFill>
              <a:srgbClr val="3D6EB4"/>
            </a:solidFill>
            <a:ln w="12700">
              <a:solidFill>
                <a:srgbClr val="000000"/>
              </a:solidFill>
              <a:prstDash val="solid"/>
            </a:ln>
          </c:spPr>
          <c:invertIfNegative val="0"/>
          <c:cat>
            <c:strRef>
              <c:f>(Results!$G$6;Results!$G$9;Results!$G$12;Results!$G$15;Results!$G$18)</c:f>
              <c:strCache>
                <c:ptCount val="5"/>
                <c:pt idx="0">
                  <c:v>Fireplaces
(wood split logs)</c:v>
                </c:pt>
                <c:pt idx="1">
                  <c:v>Stove heating
(wood split logs)</c:v>
                </c:pt>
                <c:pt idx="2">
                  <c:v>single house boilers (&lt;50kW)
(pellets)</c:v>
                </c:pt>
                <c:pt idx="3">
                  <c:v>Medium Boiler (&lt;50 MW)
(wood chips-industrial)</c:v>
                </c:pt>
                <c:pt idx="4">
                  <c:v>Medium Boiler (&lt;50 MW)
(wood chips-forest)</c:v>
                </c:pt>
              </c:strCache>
            </c:strRef>
          </c:cat>
          <c:val>
            <c:numRef>
              <c:f>(Results!$D$6;Results!$D$9;Results!$D$12;Results!$D$15;Results!$D$18)</c:f>
              <c:numCache>
                <c:formatCode>#,##0.00</c:formatCode>
                <c:ptCount val="5"/>
                <c:pt idx="0">
                  <c:v>5.444208314417021</c:v>
                </c:pt>
                <c:pt idx="1">
                  <c:v>3.504194229640067</c:v>
                </c:pt>
                <c:pt idx="2">
                  <c:v>2.6783357397227193E-2</c:v>
                </c:pt>
                <c:pt idx="3">
                  <c:v>0.57251936878901333</c:v>
                </c:pt>
                <c:pt idx="4">
                  <c:v>0.59083618958854023</c:v>
                </c:pt>
              </c:numCache>
            </c:numRef>
          </c:val>
        </c:ser>
        <c:dLbls>
          <c:showLegendKey val="0"/>
          <c:showVal val="0"/>
          <c:showCatName val="0"/>
          <c:showSerName val="0"/>
          <c:showPercent val="0"/>
          <c:showBubbleSize val="0"/>
        </c:dLbls>
        <c:gapWidth val="150"/>
        <c:axId val="93430528"/>
        <c:axId val="93432064"/>
      </c:barChart>
      <c:catAx>
        <c:axId val="9343052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de-DE"/>
          </a:p>
        </c:txPr>
        <c:crossAx val="93432064"/>
        <c:crosses val="autoZero"/>
        <c:auto val="1"/>
        <c:lblAlgn val="ctr"/>
        <c:lblOffset val="100"/>
        <c:tickLblSkip val="1"/>
        <c:tickMarkSkip val="1"/>
        <c:noMultiLvlLbl val="0"/>
      </c:catAx>
      <c:valAx>
        <c:axId val="93432064"/>
        <c:scaling>
          <c:orientation val="minMax"/>
          <c:max val="7"/>
        </c:scaling>
        <c:delete val="0"/>
        <c:axPos val="l"/>
        <c:majorGridlines>
          <c:spPr>
            <a:ln w="3175">
              <a:solidFill>
                <a:srgbClr val="000000"/>
              </a:solidFill>
              <a:prstDash val="solid"/>
            </a:ln>
          </c:spPr>
        </c:majorGridlines>
        <c:title>
          <c:tx>
            <c:rich>
              <a:bodyPr/>
              <a:lstStyle/>
              <a:p>
                <a:pPr>
                  <a:defRPr sz="1400" b="0" i="0" u="none" strike="noStrike" baseline="0">
                    <a:solidFill>
                      <a:srgbClr val="000000"/>
                    </a:solidFill>
                    <a:latin typeface="Arial"/>
                    <a:ea typeface="Arial"/>
                    <a:cs typeface="Arial"/>
                  </a:defRPr>
                </a:pPr>
                <a:r>
                  <a:rPr lang="de-DE" b="1" dirty="0" err="1"/>
                  <a:t>mDaly</a:t>
                </a:r>
                <a:r>
                  <a:rPr lang="de-DE" b="1" dirty="0"/>
                  <a:t>/tCO2-eq.</a:t>
                </a:r>
              </a:p>
            </c:rich>
          </c:tx>
          <c:layout>
            <c:manualLayout>
              <c:xMode val="edge"/>
              <c:yMode val="edge"/>
              <c:x val="1.8304690441778647E-2"/>
              <c:y val="2.0981533097629665E-2"/>
            </c:manualLayout>
          </c:layout>
          <c:overlay val="0"/>
          <c:spPr>
            <a:noFill/>
            <a:ln w="25400">
              <a:noFill/>
            </a:ln>
          </c:spPr>
        </c:title>
        <c:numFmt formatCode="#,##0.00"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de-DE"/>
          </a:p>
        </c:txPr>
        <c:crossAx val="93430528"/>
        <c:crosses val="autoZero"/>
        <c:crossBetween val="between"/>
      </c:valAx>
      <c:spPr>
        <a:noFill/>
        <a:ln w="12700">
          <a:solidFill>
            <a:srgbClr val="808080"/>
          </a:solidFill>
          <a:prstDash val="solid"/>
        </a:ln>
      </c:spPr>
    </c:plotArea>
    <c:plotVisOnly val="1"/>
    <c:dispBlanksAs val="gap"/>
    <c:showDLblsOverMax val="0"/>
  </c:chart>
  <c:spPr>
    <a:noFill/>
    <a:ln w="9525">
      <a:noFill/>
    </a:ln>
  </c:spPr>
  <c:txPr>
    <a:bodyPr/>
    <a:lstStyle/>
    <a:p>
      <a:pPr>
        <a:defRPr sz="1400" b="0" i="0" u="none" strike="noStrike" baseline="0">
          <a:solidFill>
            <a:srgbClr val="000000"/>
          </a:solidFill>
          <a:latin typeface="Arial"/>
          <a:ea typeface="Arial"/>
          <a:cs typeface="Arial"/>
        </a:defRPr>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3" tIns="47711" rIns="95423" bIns="47711" numCol="1" anchor="t" anchorCtr="0" compatLnSpc="1">
            <a:prstTxWarp prst="textNoShape">
              <a:avLst/>
            </a:prstTxWarp>
          </a:bodyPr>
          <a:lstStyle>
            <a:lvl1pPr defTabSz="954088" eaLnBrk="1" hangingPunct="1">
              <a:spcBef>
                <a:spcPct val="0"/>
              </a:spcBef>
              <a:defRPr sz="1300"/>
            </a:lvl1pPr>
          </a:lstStyle>
          <a:p>
            <a:endParaRPr lang="de-DE"/>
          </a:p>
        </p:txBody>
      </p:sp>
      <p:sp>
        <p:nvSpPr>
          <p:cNvPr id="3075" name="Rectangle 3"/>
          <p:cNvSpPr>
            <a:spLocks noGrp="1" noChangeArrowheads="1"/>
          </p:cNvSpPr>
          <p:nvPr>
            <p:ph type="dt" idx="1"/>
          </p:nvPr>
        </p:nvSpPr>
        <p:spPr bwMode="auto">
          <a:xfrm>
            <a:off x="384810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3" tIns="47711" rIns="95423" bIns="47711" numCol="1" anchor="t" anchorCtr="0" compatLnSpc="1">
            <a:prstTxWarp prst="textNoShape">
              <a:avLst/>
            </a:prstTxWarp>
          </a:bodyPr>
          <a:lstStyle>
            <a:lvl1pPr algn="r" defTabSz="954088" eaLnBrk="1" hangingPunct="1">
              <a:spcBef>
                <a:spcPct val="0"/>
              </a:spcBef>
              <a:defRPr sz="1300"/>
            </a:lvl1pPr>
          </a:lstStyle>
          <a:p>
            <a:endParaRPr lang="de-DE"/>
          </a:p>
        </p:txBody>
      </p:sp>
      <p:sp>
        <p:nvSpPr>
          <p:cNvPr id="3076"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3" tIns="47711" rIns="95423" bIns="47711"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078" name="Rectangle 6"/>
          <p:cNvSpPr>
            <a:spLocks noGrp="1" noChangeArrowheads="1"/>
          </p:cNvSpPr>
          <p:nvPr>
            <p:ph type="ftr" sz="quarter" idx="4"/>
          </p:nvPr>
        </p:nvSpPr>
        <p:spPr bwMode="auto">
          <a:xfrm>
            <a:off x="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3" tIns="47711" rIns="95423" bIns="47711" numCol="1" anchor="b" anchorCtr="0" compatLnSpc="1">
            <a:prstTxWarp prst="textNoShape">
              <a:avLst/>
            </a:prstTxWarp>
          </a:bodyPr>
          <a:lstStyle>
            <a:lvl1pPr defTabSz="954088" eaLnBrk="1" hangingPunct="1">
              <a:spcBef>
                <a:spcPct val="0"/>
              </a:spcBef>
              <a:defRPr sz="1300"/>
            </a:lvl1pPr>
          </a:lstStyle>
          <a:p>
            <a:endParaRPr lang="de-DE"/>
          </a:p>
        </p:txBody>
      </p:sp>
      <p:sp>
        <p:nvSpPr>
          <p:cNvPr id="3079" name="Rectangle 7"/>
          <p:cNvSpPr>
            <a:spLocks noGrp="1" noChangeArrowheads="1"/>
          </p:cNvSpPr>
          <p:nvPr>
            <p:ph type="sldNum" sz="quarter" idx="5"/>
          </p:nvPr>
        </p:nvSpPr>
        <p:spPr bwMode="auto">
          <a:xfrm>
            <a:off x="384810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3" tIns="47711" rIns="95423" bIns="47711" numCol="1" anchor="b" anchorCtr="0" compatLnSpc="1">
            <a:prstTxWarp prst="textNoShape">
              <a:avLst/>
            </a:prstTxWarp>
          </a:bodyPr>
          <a:lstStyle>
            <a:lvl1pPr algn="r" defTabSz="954088" eaLnBrk="1" hangingPunct="1">
              <a:spcBef>
                <a:spcPct val="0"/>
              </a:spcBef>
              <a:defRPr sz="1300"/>
            </a:lvl1pPr>
          </a:lstStyle>
          <a:p>
            <a:fld id="{DD66B953-F98D-43FE-AD53-B209B5EB05D0}" type="slidenum">
              <a:rPr lang="de-DE"/>
              <a:pPr/>
              <a:t>‹Nr.›</a:t>
            </a:fld>
            <a:endParaRPr lang="de-DE"/>
          </a:p>
        </p:txBody>
      </p:sp>
    </p:spTree>
    <p:extLst>
      <p:ext uri="{BB962C8B-B14F-4D97-AF65-F5344CB8AC3E}">
        <p14:creationId xmlns:p14="http://schemas.microsoft.com/office/powerpoint/2010/main" val="25980259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9C4096-0A3D-4F9A-9BF1-804E26F4B81E}" type="slidenum">
              <a:rPr lang="de-DE"/>
              <a:pPr/>
              <a:t>2</a:t>
            </a:fld>
            <a:endParaRPr lang="de-DE"/>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C17D50-0CF1-47C4-BCB2-3E6D98C2F302}" type="slidenum">
              <a:rPr lang="de-DE"/>
              <a:pPr/>
              <a:t>36</a:t>
            </a:fld>
            <a:endParaRPr lang="de-DE"/>
          </a:p>
        </p:txBody>
      </p:sp>
      <p:sp>
        <p:nvSpPr>
          <p:cNvPr id="52838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23" tIns="47711" rIns="95423" bIns="47711" anchor="b"/>
          <a:lstStyle>
            <a:lvl1pPr defTabSz="954088">
              <a:spcBef>
                <a:spcPct val="0"/>
              </a:spcBef>
              <a:defRPr>
                <a:solidFill>
                  <a:schemeClr val="tx1"/>
                </a:solidFill>
                <a:latin typeface="Arial" pitchFamily="34" charset="0"/>
              </a:defRPr>
            </a:lvl1pPr>
            <a:lvl2pPr marL="715963" indent="-276225" defTabSz="954088">
              <a:spcBef>
                <a:spcPct val="0"/>
              </a:spcBef>
              <a:defRPr>
                <a:solidFill>
                  <a:schemeClr val="tx1"/>
                </a:solidFill>
                <a:latin typeface="Arial" pitchFamily="34" charset="0"/>
              </a:defRPr>
            </a:lvl2pPr>
            <a:lvl3pPr marL="1101725" indent="-220663" defTabSz="954088">
              <a:spcBef>
                <a:spcPct val="0"/>
              </a:spcBef>
              <a:defRPr>
                <a:solidFill>
                  <a:schemeClr val="tx1"/>
                </a:solidFill>
                <a:latin typeface="Arial" pitchFamily="34" charset="0"/>
              </a:defRPr>
            </a:lvl3pPr>
            <a:lvl4pPr marL="1541463" indent="-220663" defTabSz="954088">
              <a:spcBef>
                <a:spcPct val="0"/>
              </a:spcBef>
              <a:defRPr>
                <a:solidFill>
                  <a:schemeClr val="tx1"/>
                </a:solidFill>
                <a:latin typeface="Arial" pitchFamily="34" charset="0"/>
              </a:defRPr>
            </a:lvl4pPr>
            <a:lvl5pPr marL="1982788" indent="-220663" defTabSz="954088">
              <a:spcBef>
                <a:spcPct val="0"/>
              </a:spcBef>
              <a:defRPr>
                <a:solidFill>
                  <a:schemeClr val="tx1"/>
                </a:solidFill>
                <a:latin typeface="Arial" pitchFamily="34" charset="0"/>
              </a:defRPr>
            </a:lvl5pPr>
            <a:lvl6pPr marL="2439988" indent="-220663" defTabSz="954088" fontAlgn="base">
              <a:spcBef>
                <a:spcPct val="0"/>
              </a:spcBef>
              <a:spcAft>
                <a:spcPct val="0"/>
              </a:spcAft>
              <a:defRPr>
                <a:solidFill>
                  <a:schemeClr val="tx1"/>
                </a:solidFill>
                <a:latin typeface="Arial" pitchFamily="34" charset="0"/>
              </a:defRPr>
            </a:lvl6pPr>
            <a:lvl7pPr marL="2897188" indent="-220663" defTabSz="954088" fontAlgn="base">
              <a:spcBef>
                <a:spcPct val="0"/>
              </a:spcBef>
              <a:spcAft>
                <a:spcPct val="0"/>
              </a:spcAft>
              <a:defRPr>
                <a:solidFill>
                  <a:schemeClr val="tx1"/>
                </a:solidFill>
                <a:latin typeface="Arial" pitchFamily="34" charset="0"/>
              </a:defRPr>
            </a:lvl7pPr>
            <a:lvl8pPr marL="3354388" indent="-220663" defTabSz="954088" fontAlgn="base">
              <a:spcBef>
                <a:spcPct val="0"/>
              </a:spcBef>
              <a:spcAft>
                <a:spcPct val="0"/>
              </a:spcAft>
              <a:defRPr>
                <a:solidFill>
                  <a:schemeClr val="tx1"/>
                </a:solidFill>
                <a:latin typeface="Arial" pitchFamily="34" charset="0"/>
              </a:defRPr>
            </a:lvl8pPr>
            <a:lvl9pPr marL="3811588" indent="-220663" defTabSz="954088" fontAlgn="base">
              <a:spcBef>
                <a:spcPct val="0"/>
              </a:spcBef>
              <a:spcAft>
                <a:spcPct val="0"/>
              </a:spcAft>
              <a:defRPr>
                <a:solidFill>
                  <a:schemeClr val="tx1"/>
                </a:solidFill>
                <a:latin typeface="Arial" pitchFamily="34" charset="0"/>
              </a:defRPr>
            </a:lvl9pPr>
          </a:lstStyle>
          <a:p>
            <a:pPr algn="r" eaLnBrk="1" hangingPunct="1"/>
            <a:fld id="{8452BAE4-0589-4A72-9A6F-5EC4FBBC0DE6}" type="slidenum">
              <a:rPr lang="de-DE" sz="1300"/>
              <a:pPr algn="r" eaLnBrk="1" hangingPunct="1"/>
              <a:t>36</a:t>
            </a:fld>
            <a:endParaRPr lang="de-DE" sz="1300"/>
          </a:p>
        </p:txBody>
      </p:sp>
      <p:sp>
        <p:nvSpPr>
          <p:cNvPr id="528387" name="Rectangle 2"/>
          <p:cNvSpPr>
            <a:spLocks noGrp="1" noRot="1" noChangeAspect="1" noChangeArrowheads="1" noTextEdit="1"/>
          </p:cNvSpPr>
          <p:nvPr>
            <p:ph type="sldImg"/>
          </p:nvPr>
        </p:nvSpPr>
        <p:spPr>
          <a:ln/>
        </p:spPr>
      </p:sp>
      <p:sp>
        <p:nvSpPr>
          <p:cNvPr id="52838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337B1FC-9417-4A2F-AAC3-C574A70E7DEE}" type="slidenum">
              <a:rPr lang="de-DE"/>
              <a:pPr/>
              <a:t>37</a:t>
            </a:fld>
            <a:endParaRPr lang="de-DE"/>
          </a:p>
        </p:txBody>
      </p:sp>
      <p:sp>
        <p:nvSpPr>
          <p:cNvPr id="52633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23" tIns="47711" rIns="95423" bIns="47711" anchor="b"/>
          <a:lstStyle>
            <a:lvl1pPr defTabSz="954088">
              <a:spcBef>
                <a:spcPct val="0"/>
              </a:spcBef>
              <a:defRPr>
                <a:solidFill>
                  <a:schemeClr val="tx1"/>
                </a:solidFill>
                <a:latin typeface="Arial" charset="0"/>
              </a:defRPr>
            </a:lvl1pPr>
            <a:lvl2pPr marL="715963" indent="-276225" defTabSz="954088">
              <a:spcBef>
                <a:spcPct val="0"/>
              </a:spcBef>
              <a:defRPr>
                <a:solidFill>
                  <a:schemeClr val="tx1"/>
                </a:solidFill>
                <a:latin typeface="Arial" charset="0"/>
              </a:defRPr>
            </a:lvl2pPr>
            <a:lvl3pPr marL="1101725" indent="-220663" defTabSz="954088">
              <a:spcBef>
                <a:spcPct val="0"/>
              </a:spcBef>
              <a:defRPr>
                <a:solidFill>
                  <a:schemeClr val="tx1"/>
                </a:solidFill>
                <a:latin typeface="Arial" charset="0"/>
              </a:defRPr>
            </a:lvl3pPr>
            <a:lvl4pPr marL="1541463" indent="-220663" defTabSz="954088">
              <a:spcBef>
                <a:spcPct val="0"/>
              </a:spcBef>
              <a:defRPr>
                <a:solidFill>
                  <a:schemeClr val="tx1"/>
                </a:solidFill>
                <a:latin typeface="Arial" charset="0"/>
              </a:defRPr>
            </a:lvl4pPr>
            <a:lvl5pPr marL="1982788" indent="-220663" defTabSz="954088">
              <a:spcBef>
                <a:spcPct val="0"/>
              </a:spcBef>
              <a:defRPr>
                <a:solidFill>
                  <a:schemeClr val="tx1"/>
                </a:solidFill>
                <a:latin typeface="Arial" charset="0"/>
              </a:defRPr>
            </a:lvl5pPr>
            <a:lvl6pPr marL="2439988" indent="-220663" defTabSz="954088" fontAlgn="base">
              <a:spcBef>
                <a:spcPct val="0"/>
              </a:spcBef>
              <a:spcAft>
                <a:spcPct val="0"/>
              </a:spcAft>
              <a:defRPr>
                <a:solidFill>
                  <a:schemeClr val="tx1"/>
                </a:solidFill>
                <a:latin typeface="Arial" charset="0"/>
              </a:defRPr>
            </a:lvl6pPr>
            <a:lvl7pPr marL="2897188" indent="-220663" defTabSz="954088" fontAlgn="base">
              <a:spcBef>
                <a:spcPct val="0"/>
              </a:spcBef>
              <a:spcAft>
                <a:spcPct val="0"/>
              </a:spcAft>
              <a:defRPr>
                <a:solidFill>
                  <a:schemeClr val="tx1"/>
                </a:solidFill>
                <a:latin typeface="Arial" charset="0"/>
              </a:defRPr>
            </a:lvl7pPr>
            <a:lvl8pPr marL="3354388" indent="-220663" defTabSz="954088" fontAlgn="base">
              <a:spcBef>
                <a:spcPct val="0"/>
              </a:spcBef>
              <a:spcAft>
                <a:spcPct val="0"/>
              </a:spcAft>
              <a:defRPr>
                <a:solidFill>
                  <a:schemeClr val="tx1"/>
                </a:solidFill>
                <a:latin typeface="Arial" charset="0"/>
              </a:defRPr>
            </a:lvl8pPr>
            <a:lvl9pPr marL="3811588" indent="-220663" defTabSz="954088" fontAlgn="base">
              <a:spcBef>
                <a:spcPct val="0"/>
              </a:spcBef>
              <a:spcAft>
                <a:spcPct val="0"/>
              </a:spcAft>
              <a:defRPr>
                <a:solidFill>
                  <a:schemeClr val="tx1"/>
                </a:solidFill>
                <a:latin typeface="Arial" charset="0"/>
              </a:defRPr>
            </a:lvl9pPr>
          </a:lstStyle>
          <a:p>
            <a:pPr algn="r" eaLnBrk="1" hangingPunct="1"/>
            <a:fld id="{C02CF5B4-F24C-4E57-8942-BCD80E8D0E5E}" type="slidenum">
              <a:rPr lang="de-DE" sz="1300"/>
              <a:pPr algn="r" eaLnBrk="1" hangingPunct="1"/>
              <a:t>37</a:t>
            </a:fld>
            <a:endParaRPr lang="de-DE" sz="1300"/>
          </a:p>
        </p:txBody>
      </p:sp>
      <p:sp>
        <p:nvSpPr>
          <p:cNvPr id="526339" name="Rectangle 2"/>
          <p:cNvSpPr>
            <a:spLocks noGrp="1" noRot="1" noChangeAspect="1" noChangeArrowheads="1" noTextEdit="1"/>
          </p:cNvSpPr>
          <p:nvPr>
            <p:ph type="sldImg"/>
          </p:nvPr>
        </p:nvSpPr>
        <p:spPr>
          <a:ln/>
        </p:spPr>
      </p:sp>
      <p:sp>
        <p:nvSpPr>
          <p:cNvPr id="52634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C4C19CC-7D7B-4BF9-9C68-3FBD5E206AD9}" type="slidenum">
              <a:rPr lang="de-DE"/>
              <a:pPr/>
              <a:t>38</a:t>
            </a:fld>
            <a:endParaRPr lang="de-DE"/>
          </a:p>
        </p:txBody>
      </p:sp>
      <p:sp>
        <p:nvSpPr>
          <p:cNvPr id="53453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23" tIns="47711" rIns="95423" bIns="47711" anchor="b"/>
          <a:lstStyle>
            <a:lvl1pPr defTabSz="954088">
              <a:spcBef>
                <a:spcPct val="0"/>
              </a:spcBef>
              <a:defRPr>
                <a:solidFill>
                  <a:schemeClr val="tx1"/>
                </a:solidFill>
                <a:latin typeface="Arial" charset="0"/>
              </a:defRPr>
            </a:lvl1pPr>
            <a:lvl2pPr marL="715963" indent="-276225" defTabSz="954088">
              <a:spcBef>
                <a:spcPct val="0"/>
              </a:spcBef>
              <a:defRPr>
                <a:solidFill>
                  <a:schemeClr val="tx1"/>
                </a:solidFill>
                <a:latin typeface="Arial" charset="0"/>
              </a:defRPr>
            </a:lvl2pPr>
            <a:lvl3pPr marL="1101725" indent="-220663" defTabSz="954088">
              <a:spcBef>
                <a:spcPct val="0"/>
              </a:spcBef>
              <a:defRPr>
                <a:solidFill>
                  <a:schemeClr val="tx1"/>
                </a:solidFill>
                <a:latin typeface="Arial" charset="0"/>
              </a:defRPr>
            </a:lvl3pPr>
            <a:lvl4pPr marL="1541463" indent="-220663" defTabSz="954088">
              <a:spcBef>
                <a:spcPct val="0"/>
              </a:spcBef>
              <a:defRPr>
                <a:solidFill>
                  <a:schemeClr val="tx1"/>
                </a:solidFill>
                <a:latin typeface="Arial" charset="0"/>
              </a:defRPr>
            </a:lvl4pPr>
            <a:lvl5pPr marL="1982788" indent="-220663" defTabSz="954088">
              <a:spcBef>
                <a:spcPct val="0"/>
              </a:spcBef>
              <a:defRPr>
                <a:solidFill>
                  <a:schemeClr val="tx1"/>
                </a:solidFill>
                <a:latin typeface="Arial" charset="0"/>
              </a:defRPr>
            </a:lvl5pPr>
            <a:lvl6pPr marL="2439988" indent="-220663" defTabSz="954088" fontAlgn="base">
              <a:spcBef>
                <a:spcPct val="0"/>
              </a:spcBef>
              <a:spcAft>
                <a:spcPct val="0"/>
              </a:spcAft>
              <a:defRPr>
                <a:solidFill>
                  <a:schemeClr val="tx1"/>
                </a:solidFill>
                <a:latin typeface="Arial" charset="0"/>
              </a:defRPr>
            </a:lvl6pPr>
            <a:lvl7pPr marL="2897188" indent="-220663" defTabSz="954088" fontAlgn="base">
              <a:spcBef>
                <a:spcPct val="0"/>
              </a:spcBef>
              <a:spcAft>
                <a:spcPct val="0"/>
              </a:spcAft>
              <a:defRPr>
                <a:solidFill>
                  <a:schemeClr val="tx1"/>
                </a:solidFill>
                <a:latin typeface="Arial" charset="0"/>
              </a:defRPr>
            </a:lvl7pPr>
            <a:lvl8pPr marL="3354388" indent="-220663" defTabSz="954088" fontAlgn="base">
              <a:spcBef>
                <a:spcPct val="0"/>
              </a:spcBef>
              <a:spcAft>
                <a:spcPct val="0"/>
              </a:spcAft>
              <a:defRPr>
                <a:solidFill>
                  <a:schemeClr val="tx1"/>
                </a:solidFill>
                <a:latin typeface="Arial" charset="0"/>
              </a:defRPr>
            </a:lvl8pPr>
            <a:lvl9pPr marL="3811588" indent="-220663" defTabSz="954088" fontAlgn="base">
              <a:spcBef>
                <a:spcPct val="0"/>
              </a:spcBef>
              <a:spcAft>
                <a:spcPct val="0"/>
              </a:spcAft>
              <a:defRPr>
                <a:solidFill>
                  <a:schemeClr val="tx1"/>
                </a:solidFill>
                <a:latin typeface="Arial" charset="0"/>
              </a:defRPr>
            </a:lvl9pPr>
          </a:lstStyle>
          <a:p>
            <a:pPr algn="r" eaLnBrk="1" hangingPunct="1"/>
            <a:fld id="{35A0BE29-0614-4F65-B680-191EC1786170}" type="slidenum">
              <a:rPr lang="de-DE" sz="1300"/>
              <a:pPr algn="r" eaLnBrk="1" hangingPunct="1"/>
              <a:t>38</a:t>
            </a:fld>
            <a:endParaRPr lang="de-DE" sz="1300"/>
          </a:p>
        </p:txBody>
      </p:sp>
      <p:sp>
        <p:nvSpPr>
          <p:cNvPr id="534531" name="Rectangle 2"/>
          <p:cNvSpPr>
            <a:spLocks noGrp="1" noRot="1" noChangeAspect="1" noChangeArrowheads="1" noTextEdit="1"/>
          </p:cNvSpPr>
          <p:nvPr>
            <p:ph type="sldImg"/>
          </p:nvPr>
        </p:nvSpPr>
        <p:spPr>
          <a:ln/>
        </p:spPr>
      </p:sp>
      <p:sp>
        <p:nvSpPr>
          <p:cNvPr id="53453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1738AA1-E7B4-4225-9229-80D4A9A3BD2B}" type="slidenum">
              <a:rPr lang="de-DE"/>
              <a:pPr/>
              <a:t>39</a:t>
            </a:fld>
            <a:endParaRPr lang="de-DE"/>
          </a:p>
        </p:txBody>
      </p:sp>
      <p:sp>
        <p:nvSpPr>
          <p:cNvPr id="518146"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23" tIns="47711" rIns="95423" bIns="47711" anchor="b"/>
          <a:lstStyle>
            <a:lvl1pPr defTabSz="954088">
              <a:spcBef>
                <a:spcPct val="0"/>
              </a:spcBef>
              <a:defRPr>
                <a:solidFill>
                  <a:schemeClr val="tx1"/>
                </a:solidFill>
                <a:latin typeface="Arial" pitchFamily="34" charset="0"/>
              </a:defRPr>
            </a:lvl1pPr>
            <a:lvl2pPr marL="715963" indent="-276225" defTabSz="954088">
              <a:spcBef>
                <a:spcPct val="0"/>
              </a:spcBef>
              <a:defRPr>
                <a:solidFill>
                  <a:schemeClr val="tx1"/>
                </a:solidFill>
                <a:latin typeface="Arial" pitchFamily="34" charset="0"/>
              </a:defRPr>
            </a:lvl2pPr>
            <a:lvl3pPr marL="1101725" indent="-220663" defTabSz="954088">
              <a:spcBef>
                <a:spcPct val="0"/>
              </a:spcBef>
              <a:defRPr>
                <a:solidFill>
                  <a:schemeClr val="tx1"/>
                </a:solidFill>
                <a:latin typeface="Arial" pitchFamily="34" charset="0"/>
              </a:defRPr>
            </a:lvl3pPr>
            <a:lvl4pPr marL="1541463" indent="-220663" defTabSz="954088">
              <a:spcBef>
                <a:spcPct val="0"/>
              </a:spcBef>
              <a:defRPr>
                <a:solidFill>
                  <a:schemeClr val="tx1"/>
                </a:solidFill>
                <a:latin typeface="Arial" pitchFamily="34" charset="0"/>
              </a:defRPr>
            </a:lvl4pPr>
            <a:lvl5pPr marL="1982788" indent="-220663" defTabSz="954088">
              <a:spcBef>
                <a:spcPct val="0"/>
              </a:spcBef>
              <a:defRPr>
                <a:solidFill>
                  <a:schemeClr val="tx1"/>
                </a:solidFill>
                <a:latin typeface="Arial" pitchFamily="34" charset="0"/>
              </a:defRPr>
            </a:lvl5pPr>
            <a:lvl6pPr marL="2439988" indent="-220663" defTabSz="954088" fontAlgn="base">
              <a:spcBef>
                <a:spcPct val="0"/>
              </a:spcBef>
              <a:spcAft>
                <a:spcPct val="0"/>
              </a:spcAft>
              <a:defRPr>
                <a:solidFill>
                  <a:schemeClr val="tx1"/>
                </a:solidFill>
                <a:latin typeface="Arial" pitchFamily="34" charset="0"/>
              </a:defRPr>
            </a:lvl6pPr>
            <a:lvl7pPr marL="2897188" indent="-220663" defTabSz="954088" fontAlgn="base">
              <a:spcBef>
                <a:spcPct val="0"/>
              </a:spcBef>
              <a:spcAft>
                <a:spcPct val="0"/>
              </a:spcAft>
              <a:defRPr>
                <a:solidFill>
                  <a:schemeClr val="tx1"/>
                </a:solidFill>
                <a:latin typeface="Arial" pitchFamily="34" charset="0"/>
              </a:defRPr>
            </a:lvl7pPr>
            <a:lvl8pPr marL="3354388" indent="-220663" defTabSz="954088" fontAlgn="base">
              <a:spcBef>
                <a:spcPct val="0"/>
              </a:spcBef>
              <a:spcAft>
                <a:spcPct val="0"/>
              </a:spcAft>
              <a:defRPr>
                <a:solidFill>
                  <a:schemeClr val="tx1"/>
                </a:solidFill>
                <a:latin typeface="Arial" pitchFamily="34" charset="0"/>
              </a:defRPr>
            </a:lvl8pPr>
            <a:lvl9pPr marL="3811588" indent="-220663" defTabSz="954088" fontAlgn="base">
              <a:spcBef>
                <a:spcPct val="0"/>
              </a:spcBef>
              <a:spcAft>
                <a:spcPct val="0"/>
              </a:spcAft>
              <a:defRPr>
                <a:solidFill>
                  <a:schemeClr val="tx1"/>
                </a:solidFill>
                <a:latin typeface="Arial" pitchFamily="34" charset="0"/>
              </a:defRPr>
            </a:lvl9pPr>
          </a:lstStyle>
          <a:p>
            <a:pPr algn="r" eaLnBrk="1" hangingPunct="1"/>
            <a:fld id="{F3057868-00C9-443E-B2E3-E20624E6B8CB}" type="slidenum">
              <a:rPr lang="de-DE" sz="1300"/>
              <a:pPr algn="r" eaLnBrk="1" hangingPunct="1"/>
              <a:t>39</a:t>
            </a:fld>
            <a:endParaRPr lang="de-DE" sz="1300"/>
          </a:p>
        </p:txBody>
      </p:sp>
      <p:sp>
        <p:nvSpPr>
          <p:cNvPr id="518147" name="Rectangle 2"/>
          <p:cNvSpPr>
            <a:spLocks noGrp="1" noRot="1" noChangeAspect="1" noChangeArrowheads="1" noTextEdit="1"/>
          </p:cNvSpPr>
          <p:nvPr>
            <p:ph type="sldImg"/>
          </p:nvPr>
        </p:nvSpPr>
        <p:spPr>
          <a:ln/>
        </p:spPr>
      </p:sp>
      <p:sp>
        <p:nvSpPr>
          <p:cNvPr id="51814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7F15A5B-E873-40C1-88F8-C960C36B8466}" type="slidenum">
              <a:rPr lang="de-DE"/>
              <a:pPr/>
              <a:t>40</a:t>
            </a:fld>
            <a:endParaRPr lang="de-DE"/>
          </a:p>
        </p:txBody>
      </p:sp>
      <p:sp>
        <p:nvSpPr>
          <p:cNvPr id="522242"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23" tIns="47711" rIns="95423" bIns="47711" anchor="b"/>
          <a:lstStyle>
            <a:lvl1pPr defTabSz="954088">
              <a:spcBef>
                <a:spcPct val="0"/>
              </a:spcBef>
              <a:defRPr>
                <a:solidFill>
                  <a:schemeClr val="tx1"/>
                </a:solidFill>
                <a:latin typeface="Arial" pitchFamily="34" charset="0"/>
              </a:defRPr>
            </a:lvl1pPr>
            <a:lvl2pPr marL="715963" indent="-276225" defTabSz="954088">
              <a:spcBef>
                <a:spcPct val="0"/>
              </a:spcBef>
              <a:defRPr>
                <a:solidFill>
                  <a:schemeClr val="tx1"/>
                </a:solidFill>
                <a:latin typeface="Arial" pitchFamily="34" charset="0"/>
              </a:defRPr>
            </a:lvl2pPr>
            <a:lvl3pPr marL="1101725" indent="-220663" defTabSz="954088">
              <a:spcBef>
                <a:spcPct val="0"/>
              </a:spcBef>
              <a:defRPr>
                <a:solidFill>
                  <a:schemeClr val="tx1"/>
                </a:solidFill>
                <a:latin typeface="Arial" pitchFamily="34" charset="0"/>
              </a:defRPr>
            </a:lvl3pPr>
            <a:lvl4pPr marL="1541463" indent="-220663" defTabSz="954088">
              <a:spcBef>
                <a:spcPct val="0"/>
              </a:spcBef>
              <a:defRPr>
                <a:solidFill>
                  <a:schemeClr val="tx1"/>
                </a:solidFill>
                <a:latin typeface="Arial" pitchFamily="34" charset="0"/>
              </a:defRPr>
            </a:lvl4pPr>
            <a:lvl5pPr marL="1982788" indent="-220663" defTabSz="954088">
              <a:spcBef>
                <a:spcPct val="0"/>
              </a:spcBef>
              <a:defRPr>
                <a:solidFill>
                  <a:schemeClr val="tx1"/>
                </a:solidFill>
                <a:latin typeface="Arial" pitchFamily="34" charset="0"/>
              </a:defRPr>
            </a:lvl5pPr>
            <a:lvl6pPr marL="2439988" indent="-220663" defTabSz="954088" fontAlgn="base">
              <a:spcBef>
                <a:spcPct val="0"/>
              </a:spcBef>
              <a:spcAft>
                <a:spcPct val="0"/>
              </a:spcAft>
              <a:defRPr>
                <a:solidFill>
                  <a:schemeClr val="tx1"/>
                </a:solidFill>
                <a:latin typeface="Arial" pitchFamily="34" charset="0"/>
              </a:defRPr>
            </a:lvl6pPr>
            <a:lvl7pPr marL="2897188" indent="-220663" defTabSz="954088" fontAlgn="base">
              <a:spcBef>
                <a:spcPct val="0"/>
              </a:spcBef>
              <a:spcAft>
                <a:spcPct val="0"/>
              </a:spcAft>
              <a:defRPr>
                <a:solidFill>
                  <a:schemeClr val="tx1"/>
                </a:solidFill>
                <a:latin typeface="Arial" pitchFamily="34" charset="0"/>
              </a:defRPr>
            </a:lvl7pPr>
            <a:lvl8pPr marL="3354388" indent="-220663" defTabSz="954088" fontAlgn="base">
              <a:spcBef>
                <a:spcPct val="0"/>
              </a:spcBef>
              <a:spcAft>
                <a:spcPct val="0"/>
              </a:spcAft>
              <a:defRPr>
                <a:solidFill>
                  <a:schemeClr val="tx1"/>
                </a:solidFill>
                <a:latin typeface="Arial" pitchFamily="34" charset="0"/>
              </a:defRPr>
            </a:lvl8pPr>
            <a:lvl9pPr marL="3811588" indent="-220663" defTabSz="954088" fontAlgn="base">
              <a:spcBef>
                <a:spcPct val="0"/>
              </a:spcBef>
              <a:spcAft>
                <a:spcPct val="0"/>
              </a:spcAft>
              <a:defRPr>
                <a:solidFill>
                  <a:schemeClr val="tx1"/>
                </a:solidFill>
                <a:latin typeface="Arial" pitchFamily="34" charset="0"/>
              </a:defRPr>
            </a:lvl9pPr>
          </a:lstStyle>
          <a:p>
            <a:pPr algn="r" eaLnBrk="1" hangingPunct="1"/>
            <a:fld id="{BF2C01FF-BAD0-418F-B8CA-DF171CD900E9}" type="slidenum">
              <a:rPr lang="de-DE" sz="1300"/>
              <a:pPr algn="r" eaLnBrk="1" hangingPunct="1"/>
              <a:t>40</a:t>
            </a:fld>
            <a:endParaRPr lang="de-DE" sz="1300"/>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FC13BF3-1D27-4E8A-B4A7-E95662500859}" type="slidenum">
              <a:rPr lang="de-DE"/>
              <a:pPr/>
              <a:t>41</a:t>
            </a:fld>
            <a:endParaRPr lang="de-DE"/>
          </a:p>
        </p:txBody>
      </p:sp>
      <p:sp>
        <p:nvSpPr>
          <p:cNvPr id="520194"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23" tIns="47711" rIns="95423" bIns="47711" anchor="b"/>
          <a:lstStyle>
            <a:lvl1pPr defTabSz="954088">
              <a:spcBef>
                <a:spcPct val="0"/>
              </a:spcBef>
              <a:defRPr>
                <a:solidFill>
                  <a:schemeClr val="tx1"/>
                </a:solidFill>
                <a:latin typeface="Arial" pitchFamily="34" charset="0"/>
              </a:defRPr>
            </a:lvl1pPr>
            <a:lvl2pPr marL="715963" indent="-276225" defTabSz="954088">
              <a:spcBef>
                <a:spcPct val="0"/>
              </a:spcBef>
              <a:defRPr>
                <a:solidFill>
                  <a:schemeClr val="tx1"/>
                </a:solidFill>
                <a:latin typeface="Arial" pitchFamily="34" charset="0"/>
              </a:defRPr>
            </a:lvl2pPr>
            <a:lvl3pPr marL="1101725" indent="-220663" defTabSz="954088">
              <a:spcBef>
                <a:spcPct val="0"/>
              </a:spcBef>
              <a:defRPr>
                <a:solidFill>
                  <a:schemeClr val="tx1"/>
                </a:solidFill>
                <a:latin typeface="Arial" pitchFamily="34" charset="0"/>
              </a:defRPr>
            </a:lvl3pPr>
            <a:lvl4pPr marL="1541463" indent="-220663" defTabSz="954088">
              <a:spcBef>
                <a:spcPct val="0"/>
              </a:spcBef>
              <a:defRPr>
                <a:solidFill>
                  <a:schemeClr val="tx1"/>
                </a:solidFill>
                <a:latin typeface="Arial" pitchFamily="34" charset="0"/>
              </a:defRPr>
            </a:lvl4pPr>
            <a:lvl5pPr marL="1982788" indent="-220663" defTabSz="954088">
              <a:spcBef>
                <a:spcPct val="0"/>
              </a:spcBef>
              <a:defRPr>
                <a:solidFill>
                  <a:schemeClr val="tx1"/>
                </a:solidFill>
                <a:latin typeface="Arial" pitchFamily="34" charset="0"/>
              </a:defRPr>
            </a:lvl5pPr>
            <a:lvl6pPr marL="2439988" indent="-220663" defTabSz="954088" fontAlgn="base">
              <a:spcBef>
                <a:spcPct val="0"/>
              </a:spcBef>
              <a:spcAft>
                <a:spcPct val="0"/>
              </a:spcAft>
              <a:defRPr>
                <a:solidFill>
                  <a:schemeClr val="tx1"/>
                </a:solidFill>
                <a:latin typeface="Arial" pitchFamily="34" charset="0"/>
              </a:defRPr>
            </a:lvl6pPr>
            <a:lvl7pPr marL="2897188" indent="-220663" defTabSz="954088" fontAlgn="base">
              <a:spcBef>
                <a:spcPct val="0"/>
              </a:spcBef>
              <a:spcAft>
                <a:spcPct val="0"/>
              </a:spcAft>
              <a:defRPr>
                <a:solidFill>
                  <a:schemeClr val="tx1"/>
                </a:solidFill>
                <a:latin typeface="Arial" pitchFamily="34" charset="0"/>
              </a:defRPr>
            </a:lvl7pPr>
            <a:lvl8pPr marL="3354388" indent="-220663" defTabSz="954088" fontAlgn="base">
              <a:spcBef>
                <a:spcPct val="0"/>
              </a:spcBef>
              <a:spcAft>
                <a:spcPct val="0"/>
              </a:spcAft>
              <a:defRPr>
                <a:solidFill>
                  <a:schemeClr val="tx1"/>
                </a:solidFill>
                <a:latin typeface="Arial" pitchFamily="34" charset="0"/>
              </a:defRPr>
            </a:lvl8pPr>
            <a:lvl9pPr marL="3811588" indent="-220663" defTabSz="954088" fontAlgn="base">
              <a:spcBef>
                <a:spcPct val="0"/>
              </a:spcBef>
              <a:spcAft>
                <a:spcPct val="0"/>
              </a:spcAft>
              <a:defRPr>
                <a:solidFill>
                  <a:schemeClr val="tx1"/>
                </a:solidFill>
                <a:latin typeface="Arial" pitchFamily="34" charset="0"/>
              </a:defRPr>
            </a:lvl9pPr>
          </a:lstStyle>
          <a:p>
            <a:pPr algn="r" eaLnBrk="1" hangingPunct="1"/>
            <a:fld id="{A4542102-7574-4D9F-AA7B-93C8C4B917F6}" type="slidenum">
              <a:rPr lang="de-DE" sz="1300"/>
              <a:pPr algn="r" eaLnBrk="1" hangingPunct="1"/>
              <a:t>41</a:t>
            </a:fld>
            <a:endParaRPr lang="de-DE" sz="1300"/>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7CFB35C-18A6-4F50-BAAF-4CD38789C29E}" type="slidenum">
              <a:rPr lang="de-DE"/>
              <a:pPr/>
              <a:t>42</a:t>
            </a:fld>
            <a:endParaRPr lang="de-DE"/>
          </a:p>
        </p:txBody>
      </p:sp>
      <p:sp>
        <p:nvSpPr>
          <p:cNvPr id="524290"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23" tIns="47711" rIns="95423" bIns="47711" anchor="b"/>
          <a:lstStyle>
            <a:lvl1pPr defTabSz="954088">
              <a:spcBef>
                <a:spcPct val="0"/>
              </a:spcBef>
              <a:defRPr>
                <a:solidFill>
                  <a:schemeClr val="tx1"/>
                </a:solidFill>
                <a:latin typeface="Arial" pitchFamily="34" charset="0"/>
              </a:defRPr>
            </a:lvl1pPr>
            <a:lvl2pPr marL="715963" indent="-276225" defTabSz="954088">
              <a:spcBef>
                <a:spcPct val="0"/>
              </a:spcBef>
              <a:defRPr>
                <a:solidFill>
                  <a:schemeClr val="tx1"/>
                </a:solidFill>
                <a:latin typeface="Arial" pitchFamily="34" charset="0"/>
              </a:defRPr>
            </a:lvl2pPr>
            <a:lvl3pPr marL="1101725" indent="-220663" defTabSz="954088">
              <a:spcBef>
                <a:spcPct val="0"/>
              </a:spcBef>
              <a:defRPr>
                <a:solidFill>
                  <a:schemeClr val="tx1"/>
                </a:solidFill>
                <a:latin typeface="Arial" pitchFamily="34" charset="0"/>
              </a:defRPr>
            </a:lvl3pPr>
            <a:lvl4pPr marL="1541463" indent="-220663" defTabSz="954088">
              <a:spcBef>
                <a:spcPct val="0"/>
              </a:spcBef>
              <a:defRPr>
                <a:solidFill>
                  <a:schemeClr val="tx1"/>
                </a:solidFill>
                <a:latin typeface="Arial" pitchFamily="34" charset="0"/>
              </a:defRPr>
            </a:lvl4pPr>
            <a:lvl5pPr marL="1982788" indent="-220663" defTabSz="954088">
              <a:spcBef>
                <a:spcPct val="0"/>
              </a:spcBef>
              <a:defRPr>
                <a:solidFill>
                  <a:schemeClr val="tx1"/>
                </a:solidFill>
                <a:latin typeface="Arial" pitchFamily="34" charset="0"/>
              </a:defRPr>
            </a:lvl5pPr>
            <a:lvl6pPr marL="2439988" indent="-220663" defTabSz="954088" fontAlgn="base">
              <a:spcBef>
                <a:spcPct val="0"/>
              </a:spcBef>
              <a:spcAft>
                <a:spcPct val="0"/>
              </a:spcAft>
              <a:defRPr>
                <a:solidFill>
                  <a:schemeClr val="tx1"/>
                </a:solidFill>
                <a:latin typeface="Arial" pitchFamily="34" charset="0"/>
              </a:defRPr>
            </a:lvl6pPr>
            <a:lvl7pPr marL="2897188" indent="-220663" defTabSz="954088" fontAlgn="base">
              <a:spcBef>
                <a:spcPct val="0"/>
              </a:spcBef>
              <a:spcAft>
                <a:spcPct val="0"/>
              </a:spcAft>
              <a:defRPr>
                <a:solidFill>
                  <a:schemeClr val="tx1"/>
                </a:solidFill>
                <a:latin typeface="Arial" pitchFamily="34" charset="0"/>
              </a:defRPr>
            </a:lvl7pPr>
            <a:lvl8pPr marL="3354388" indent="-220663" defTabSz="954088" fontAlgn="base">
              <a:spcBef>
                <a:spcPct val="0"/>
              </a:spcBef>
              <a:spcAft>
                <a:spcPct val="0"/>
              </a:spcAft>
              <a:defRPr>
                <a:solidFill>
                  <a:schemeClr val="tx1"/>
                </a:solidFill>
                <a:latin typeface="Arial" pitchFamily="34" charset="0"/>
              </a:defRPr>
            </a:lvl8pPr>
            <a:lvl9pPr marL="3811588" indent="-220663" defTabSz="954088" fontAlgn="base">
              <a:spcBef>
                <a:spcPct val="0"/>
              </a:spcBef>
              <a:spcAft>
                <a:spcPct val="0"/>
              </a:spcAft>
              <a:defRPr>
                <a:solidFill>
                  <a:schemeClr val="tx1"/>
                </a:solidFill>
                <a:latin typeface="Arial" pitchFamily="34" charset="0"/>
              </a:defRPr>
            </a:lvl9pPr>
          </a:lstStyle>
          <a:p>
            <a:pPr algn="r" eaLnBrk="1" hangingPunct="1"/>
            <a:fld id="{0DACD00F-8C1A-4802-A105-58CAFF7971F5}" type="slidenum">
              <a:rPr lang="de-DE" sz="1300"/>
              <a:pPr algn="r" eaLnBrk="1" hangingPunct="1"/>
              <a:t>42</a:t>
            </a:fld>
            <a:endParaRPr lang="de-DE" sz="1300"/>
          </a:p>
        </p:txBody>
      </p:sp>
      <p:sp>
        <p:nvSpPr>
          <p:cNvPr id="524291" name="Rectangle 2"/>
          <p:cNvSpPr>
            <a:spLocks noGrp="1" noRot="1" noChangeAspect="1" noChangeArrowheads="1" noTextEdit="1"/>
          </p:cNvSpPr>
          <p:nvPr>
            <p:ph type="sldImg"/>
          </p:nvPr>
        </p:nvSpPr>
        <p:spPr>
          <a:ln/>
        </p:spPr>
      </p:sp>
      <p:sp>
        <p:nvSpPr>
          <p:cNvPr id="52429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21CEBC-BFCF-48CB-AC76-A4CB858D1223}" type="slidenum">
              <a:rPr lang="de-DE"/>
              <a:pPr/>
              <a:t>45</a:t>
            </a:fld>
            <a:endParaRPr lang="de-DE"/>
          </a:p>
        </p:txBody>
      </p:sp>
      <p:sp>
        <p:nvSpPr>
          <p:cNvPr id="425986" name="Rectangle 2"/>
          <p:cNvSpPr>
            <a:spLocks noGrp="1" noRot="1" noChangeAspect="1" noChangeArrowheads="1" noTextEdit="1"/>
          </p:cNvSpPr>
          <p:nvPr>
            <p:ph type="sldImg"/>
          </p:nvPr>
        </p:nvSpPr>
        <p:spPr>
          <a:xfrm>
            <a:off x="922338" y="742950"/>
            <a:ext cx="4953000" cy="3714750"/>
          </a:xfrm>
          <a:ln/>
        </p:spPr>
      </p:sp>
      <p:sp>
        <p:nvSpPr>
          <p:cNvPr id="42598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3D99D-22B7-4655-B5A5-40B0F0B55F4C}" type="slidenum">
              <a:rPr lang="de-DE"/>
              <a:pPr/>
              <a:t>46</a:t>
            </a:fld>
            <a:endParaRPr lang="de-DE"/>
          </a:p>
        </p:txBody>
      </p:sp>
      <p:sp>
        <p:nvSpPr>
          <p:cNvPr id="428034" name="Rectangle 2"/>
          <p:cNvSpPr>
            <a:spLocks noGrp="1" noRot="1" noChangeAspect="1" noChangeArrowheads="1" noTextEdit="1"/>
          </p:cNvSpPr>
          <p:nvPr>
            <p:ph type="sldImg"/>
          </p:nvPr>
        </p:nvSpPr>
        <p:spPr>
          <a:xfrm>
            <a:off x="922338" y="742950"/>
            <a:ext cx="4953000" cy="3714750"/>
          </a:xfrm>
          <a:ln/>
        </p:spPr>
      </p:sp>
      <p:sp>
        <p:nvSpPr>
          <p:cNvPr id="42803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146A9C-DE2B-4F03-B4DC-EF935FC1824D}" type="slidenum">
              <a:rPr lang="de-DE"/>
              <a:pPr/>
              <a:t>50</a:t>
            </a:fld>
            <a:endParaRPr lang="de-DE"/>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BB1725-E07C-45EA-917E-F69A193117A9}" type="slidenum">
              <a:rPr lang="de-DE"/>
              <a:pPr/>
              <a:t>3</a:t>
            </a:fld>
            <a:endParaRPr lang="de-DE"/>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32CC76-46C6-42C9-9533-C41D33690BDA}" type="slidenum">
              <a:rPr lang="de-DE"/>
              <a:pPr/>
              <a:t>51</a:t>
            </a:fld>
            <a:endParaRPr lang="de-DE"/>
          </a:p>
        </p:txBody>
      </p:sp>
      <p:sp>
        <p:nvSpPr>
          <p:cNvPr id="606210" name="Rectangle 2"/>
          <p:cNvSpPr>
            <a:spLocks noGrp="1" noRot="1" noChangeAspect="1" noChangeArrowheads="1" noTextEdit="1"/>
          </p:cNvSpPr>
          <p:nvPr>
            <p:ph type="sldImg"/>
          </p:nvPr>
        </p:nvSpPr>
        <p:spPr>
          <a:ln/>
        </p:spPr>
      </p:sp>
      <p:sp>
        <p:nvSpPr>
          <p:cNvPr id="6062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48A08-6B86-4783-ACDB-E2033FACE7FB}" type="slidenum">
              <a:rPr lang="de-DE"/>
              <a:pPr/>
              <a:t>52</a:t>
            </a:fld>
            <a:endParaRPr lang="de-DE"/>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CC99B6-9F4B-4FB9-A8C0-C3FFEE807593}" type="slidenum">
              <a:rPr lang="de-DE"/>
              <a:pPr/>
              <a:t>53</a:t>
            </a:fld>
            <a:endParaRPr lang="de-DE"/>
          </a:p>
        </p:txBody>
      </p:sp>
      <p:sp>
        <p:nvSpPr>
          <p:cNvPr id="568322" name="Rectangle 2"/>
          <p:cNvSpPr>
            <a:spLocks noGrp="1" noRot="1" noChangeAspect="1" noChangeArrowheads="1" noTextEdit="1"/>
          </p:cNvSpPr>
          <p:nvPr>
            <p:ph type="sldImg"/>
          </p:nvPr>
        </p:nvSpPr>
        <p:spPr>
          <a:xfrm>
            <a:off x="922338" y="742950"/>
            <a:ext cx="4953000" cy="3714750"/>
          </a:xfrm>
          <a:ln/>
        </p:spPr>
      </p:sp>
      <p:sp>
        <p:nvSpPr>
          <p:cNvPr id="5683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32449-274C-4675-91E0-C55BC9326DFA}" type="slidenum">
              <a:rPr lang="de-DE"/>
              <a:pPr/>
              <a:t>54</a:t>
            </a:fld>
            <a:endParaRPr lang="de-DE"/>
          </a:p>
        </p:txBody>
      </p:sp>
      <p:sp>
        <p:nvSpPr>
          <p:cNvPr id="604162" name="Rectangle 2"/>
          <p:cNvSpPr>
            <a:spLocks noGrp="1" noRot="1" noChangeAspect="1" noChangeArrowheads="1" noTextEdit="1"/>
          </p:cNvSpPr>
          <p:nvPr>
            <p:ph type="sldImg"/>
          </p:nvPr>
        </p:nvSpPr>
        <p:spPr>
          <a:xfrm>
            <a:off x="922338" y="742950"/>
            <a:ext cx="4953000" cy="3714750"/>
          </a:xfrm>
          <a:ln/>
        </p:spPr>
      </p:sp>
      <p:sp>
        <p:nvSpPr>
          <p:cNvPr id="6041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78103F-AB80-428B-9AE8-0847888AB833}" type="slidenum">
              <a:rPr lang="de-DE"/>
              <a:pPr/>
              <a:t>55</a:t>
            </a:fld>
            <a:endParaRPr lang="de-DE"/>
          </a:p>
        </p:txBody>
      </p:sp>
      <p:sp>
        <p:nvSpPr>
          <p:cNvPr id="609282" name="Rectangle 2"/>
          <p:cNvSpPr>
            <a:spLocks noGrp="1" noRot="1" noChangeAspect="1" noChangeArrowheads="1" noTextEdit="1"/>
          </p:cNvSpPr>
          <p:nvPr>
            <p:ph type="sldImg"/>
          </p:nvPr>
        </p:nvSpPr>
        <p:spPr>
          <a:xfrm>
            <a:off x="922338" y="742950"/>
            <a:ext cx="4953000" cy="3714750"/>
          </a:xfrm>
          <a:ln/>
        </p:spPr>
      </p:sp>
      <p:sp>
        <p:nvSpPr>
          <p:cNvPr id="60928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758AE1-739D-47D0-B9D4-87AD50CB2E9D}" type="slidenum">
              <a:rPr lang="de-DE"/>
              <a:pPr/>
              <a:t>57</a:t>
            </a:fld>
            <a:endParaRPr lang="de-DE"/>
          </a:p>
        </p:txBody>
      </p:sp>
      <p:sp>
        <p:nvSpPr>
          <p:cNvPr id="440322" name="Rectangle 2"/>
          <p:cNvSpPr>
            <a:spLocks noGrp="1" noRot="1" noChangeAspect="1" noChangeArrowheads="1" noTextEdit="1"/>
          </p:cNvSpPr>
          <p:nvPr>
            <p:ph type="sldImg"/>
          </p:nvPr>
        </p:nvSpPr>
        <p:spPr>
          <a:xfrm>
            <a:off x="922338" y="742950"/>
            <a:ext cx="4953000" cy="3714750"/>
          </a:xfrm>
          <a:ln/>
        </p:spPr>
      </p:sp>
      <p:sp>
        <p:nvSpPr>
          <p:cNvPr id="4403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2D72A5-378E-4443-92B5-603EDC8147E6}" type="slidenum">
              <a:rPr lang="de-DE"/>
              <a:pPr/>
              <a:t>58</a:t>
            </a:fld>
            <a:endParaRPr lang="de-DE"/>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C5A3B-C9CA-409A-B40C-FB245B3CC866}" type="slidenum">
              <a:rPr lang="de-DE"/>
              <a:pPr/>
              <a:t>59</a:t>
            </a:fld>
            <a:endParaRPr lang="de-DE"/>
          </a:p>
        </p:txBody>
      </p:sp>
      <p:sp>
        <p:nvSpPr>
          <p:cNvPr id="442370" name="Rectangle 2"/>
          <p:cNvSpPr>
            <a:spLocks noGrp="1" noRot="1" noChangeAspect="1" noChangeArrowheads="1" noTextEdit="1"/>
          </p:cNvSpPr>
          <p:nvPr>
            <p:ph type="sldImg"/>
          </p:nvPr>
        </p:nvSpPr>
        <p:spPr>
          <a:xfrm>
            <a:off x="922338" y="742950"/>
            <a:ext cx="4953000" cy="3714750"/>
          </a:xfrm>
          <a:ln/>
        </p:spPr>
      </p:sp>
      <p:sp>
        <p:nvSpPr>
          <p:cNvPr id="4423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7FF8B-4F6D-474B-97E6-EDC01C171B19}" type="slidenum">
              <a:rPr lang="de-DE"/>
              <a:pPr/>
              <a:t>60</a:t>
            </a:fld>
            <a:endParaRPr lang="de-DE"/>
          </a:p>
        </p:txBody>
      </p:sp>
      <p:sp>
        <p:nvSpPr>
          <p:cNvPr id="444418" name="Rectangle 2"/>
          <p:cNvSpPr>
            <a:spLocks noGrp="1" noRot="1" noChangeAspect="1" noChangeArrowheads="1" noTextEdit="1"/>
          </p:cNvSpPr>
          <p:nvPr>
            <p:ph type="sldImg"/>
          </p:nvPr>
        </p:nvSpPr>
        <p:spPr>
          <a:xfrm>
            <a:off x="922338" y="742950"/>
            <a:ext cx="4953000" cy="3714750"/>
          </a:xfrm>
          <a:ln/>
        </p:spPr>
      </p:sp>
      <p:sp>
        <p:nvSpPr>
          <p:cNvPr id="4444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B2300-6A71-4248-8384-B3EEC5509C43}" type="slidenum">
              <a:rPr lang="de-DE"/>
              <a:pPr/>
              <a:t>61</a:t>
            </a:fld>
            <a:endParaRPr lang="de-DE"/>
          </a:p>
        </p:txBody>
      </p:sp>
      <p:sp>
        <p:nvSpPr>
          <p:cNvPr id="446466" name="Rectangle 2"/>
          <p:cNvSpPr>
            <a:spLocks noGrp="1" noRot="1" noChangeAspect="1" noChangeArrowheads="1" noTextEdit="1"/>
          </p:cNvSpPr>
          <p:nvPr>
            <p:ph type="sldImg"/>
          </p:nvPr>
        </p:nvSpPr>
        <p:spPr>
          <a:xfrm>
            <a:off x="922338" y="742950"/>
            <a:ext cx="4953000" cy="3714750"/>
          </a:xfrm>
          <a:ln/>
        </p:spPr>
      </p:sp>
      <p:sp>
        <p:nvSpPr>
          <p:cNvPr id="44646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546793-FC32-49F0-8F2D-1E141F274306}" type="slidenum">
              <a:rPr lang="de-DE"/>
              <a:pPr/>
              <a:t>4</a:t>
            </a:fld>
            <a:endParaRPr lang="de-DE"/>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20B89B-C350-47B0-AF4D-1C2573A09D01}" type="slidenum">
              <a:rPr lang="de-DE"/>
              <a:pPr/>
              <a:t>62</a:t>
            </a:fld>
            <a:endParaRPr lang="de-DE"/>
          </a:p>
        </p:txBody>
      </p:sp>
      <p:sp>
        <p:nvSpPr>
          <p:cNvPr id="448514" name="Rectangle 2"/>
          <p:cNvSpPr>
            <a:spLocks noGrp="1" noRot="1" noChangeAspect="1" noChangeArrowheads="1" noTextEdit="1"/>
          </p:cNvSpPr>
          <p:nvPr>
            <p:ph type="sldImg"/>
          </p:nvPr>
        </p:nvSpPr>
        <p:spPr>
          <a:xfrm>
            <a:off x="922338" y="742950"/>
            <a:ext cx="4953000" cy="3714750"/>
          </a:xfrm>
          <a:ln/>
        </p:spPr>
      </p:sp>
      <p:sp>
        <p:nvSpPr>
          <p:cNvPr id="4485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84DD0-0663-4BCF-BA91-B2870C859A52}" type="slidenum">
              <a:rPr lang="de-DE"/>
              <a:pPr/>
              <a:t>63</a:t>
            </a:fld>
            <a:endParaRPr lang="de-DE"/>
          </a:p>
        </p:txBody>
      </p:sp>
      <p:sp>
        <p:nvSpPr>
          <p:cNvPr id="450562" name="Rectangle 2"/>
          <p:cNvSpPr>
            <a:spLocks noGrp="1" noRot="1" noChangeAspect="1" noChangeArrowheads="1" noTextEdit="1"/>
          </p:cNvSpPr>
          <p:nvPr>
            <p:ph type="sldImg"/>
          </p:nvPr>
        </p:nvSpPr>
        <p:spPr>
          <a:xfrm>
            <a:off x="922338" y="742950"/>
            <a:ext cx="4953000" cy="3714750"/>
          </a:xfrm>
          <a:ln/>
        </p:spPr>
      </p:sp>
      <p:sp>
        <p:nvSpPr>
          <p:cNvPr id="45056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1CF46-38B0-4E6C-9506-47F3AD4843DC}" type="slidenum">
              <a:rPr lang="de-DE"/>
              <a:pPr/>
              <a:t>64</a:t>
            </a:fld>
            <a:endParaRPr lang="de-DE"/>
          </a:p>
        </p:txBody>
      </p:sp>
      <p:sp>
        <p:nvSpPr>
          <p:cNvPr id="454658" name="Rectangle 2"/>
          <p:cNvSpPr>
            <a:spLocks noGrp="1" noRot="1" noChangeAspect="1" noChangeArrowheads="1" noTextEdit="1"/>
          </p:cNvSpPr>
          <p:nvPr>
            <p:ph type="sldImg"/>
          </p:nvPr>
        </p:nvSpPr>
        <p:spPr>
          <a:xfrm>
            <a:off x="922338" y="742950"/>
            <a:ext cx="4953000" cy="3714750"/>
          </a:xfrm>
          <a:ln/>
        </p:spPr>
      </p:sp>
      <p:sp>
        <p:nvSpPr>
          <p:cNvPr id="45465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B6B9D1-A484-4DF0-ADFF-C6795C899BEE}" type="slidenum">
              <a:rPr lang="de-DE"/>
              <a:pPr/>
              <a:t>65</a:t>
            </a:fld>
            <a:endParaRPr lang="de-DE"/>
          </a:p>
        </p:txBody>
      </p:sp>
      <p:sp>
        <p:nvSpPr>
          <p:cNvPr id="452610" name="Rectangle 2"/>
          <p:cNvSpPr>
            <a:spLocks noGrp="1" noRot="1" noChangeAspect="1" noChangeArrowheads="1" noTextEdit="1"/>
          </p:cNvSpPr>
          <p:nvPr>
            <p:ph type="sldImg"/>
          </p:nvPr>
        </p:nvSpPr>
        <p:spPr>
          <a:xfrm>
            <a:off x="922338" y="742950"/>
            <a:ext cx="4953000" cy="3714750"/>
          </a:xfrm>
          <a:ln/>
        </p:spPr>
      </p:sp>
      <p:sp>
        <p:nvSpPr>
          <p:cNvPr id="45261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70D5BD-D723-465C-B883-154E1E5A57AE}" type="slidenum">
              <a:rPr lang="de-DE"/>
              <a:pPr/>
              <a:t>67</a:t>
            </a:fld>
            <a:endParaRPr lang="de-DE"/>
          </a:p>
        </p:txBody>
      </p:sp>
      <p:sp>
        <p:nvSpPr>
          <p:cNvPr id="588802" name="Rectangle 2"/>
          <p:cNvSpPr>
            <a:spLocks noGrp="1" noRot="1" noChangeAspect="1"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F3E39-BF0D-4A73-9BFB-2E5014B59095}" type="slidenum">
              <a:rPr lang="de-DE"/>
              <a:pPr/>
              <a:t>68</a:t>
            </a:fld>
            <a:endParaRPr lang="de-DE"/>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C9F167-E87D-4BE1-A73A-4573D4B55EC2}" type="slidenum">
              <a:rPr lang="de-DE"/>
              <a:pPr/>
              <a:t>69</a:t>
            </a:fld>
            <a:endParaRPr lang="de-DE"/>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FBB621-0E71-489D-9591-5B551025BE6E}" type="slidenum">
              <a:rPr lang="de-DE"/>
              <a:pPr/>
              <a:t>70</a:t>
            </a:fld>
            <a:endParaRPr lang="de-DE"/>
          </a:p>
        </p:txBody>
      </p:sp>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BB7AE-2D9D-4648-89E9-4A10D460C142}" type="slidenum">
              <a:rPr lang="de-DE"/>
              <a:pPr/>
              <a:t>71</a:t>
            </a:fld>
            <a:endParaRPr lang="de-DE"/>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6DAE4-BAC7-4AF3-BC89-252E97BE22A9}" type="slidenum">
              <a:rPr lang="de-DE"/>
              <a:pPr/>
              <a:t>72</a:t>
            </a:fld>
            <a:endParaRPr lang="de-DE"/>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677E45-21B1-41DC-B892-00CE897067BB}" type="slidenum">
              <a:rPr lang="de-DE"/>
              <a:pPr/>
              <a:t>8</a:t>
            </a:fld>
            <a:endParaRPr lang="de-DE"/>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D3FA2-3CC1-4353-89D6-132FEBB30327}" type="slidenum">
              <a:rPr lang="de-DE"/>
              <a:pPr/>
              <a:t>73</a:t>
            </a:fld>
            <a:endParaRPr lang="de-DE"/>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D35C6-5D1F-4094-8FB3-475907312230}" type="slidenum">
              <a:rPr lang="de-DE"/>
              <a:pPr/>
              <a:t>74</a:t>
            </a:fld>
            <a:endParaRPr lang="de-DE"/>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742EA-9E1B-48E5-82DB-6C6DA9337E59}" type="slidenum">
              <a:rPr lang="de-DE"/>
              <a:pPr/>
              <a:t>77</a:t>
            </a:fld>
            <a:endParaRPr lang="de-DE"/>
          </a:p>
        </p:txBody>
      </p:sp>
      <p:sp>
        <p:nvSpPr>
          <p:cNvPr id="499714" name="Rectangle 2"/>
          <p:cNvSpPr>
            <a:spLocks noGrp="1" noRot="1" noChangeAspect="1" noChangeArrowheads="1" noTextEdit="1"/>
          </p:cNvSpPr>
          <p:nvPr>
            <p:ph type="sldImg"/>
          </p:nvPr>
        </p:nvSpPr>
        <p:spPr>
          <a:xfrm>
            <a:off x="922338" y="742950"/>
            <a:ext cx="4953000" cy="3714750"/>
          </a:xfrm>
          <a:ln/>
        </p:spPr>
      </p:sp>
      <p:sp>
        <p:nvSpPr>
          <p:cNvPr id="4997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742EA-9E1B-48E5-82DB-6C6DA9337E59}" type="slidenum">
              <a:rPr lang="de-DE"/>
              <a:pPr/>
              <a:t>78</a:t>
            </a:fld>
            <a:endParaRPr lang="de-DE"/>
          </a:p>
        </p:txBody>
      </p:sp>
      <p:sp>
        <p:nvSpPr>
          <p:cNvPr id="499714" name="Rectangle 2"/>
          <p:cNvSpPr>
            <a:spLocks noGrp="1" noRot="1" noChangeAspect="1" noChangeArrowheads="1" noTextEdit="1"/>
          </p:cNvSpPr>
          <p:nvPr>
            <p:ph type="sldImg"/>
          </p:nvPr>
        </p:nvSpPr>
        <p:spPr>
          <a:xfrm>
            <a:off x="922338" y="742950"/>
            <a:ext cx="4953000" cy="3714750"/>
          </a:xfrm>
          <a:ln/>
        </p:spPr>
      </p:sp>
      <p:sp>
        <p:nvSpPr>
          <p:cNvPr id="49971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73E353-AE81-4B1A-818F-350AE44DDC8E}" type="slidenum">
              <a:rPr lang="de-DE"/>
              <a:pPr/>
              <a:t>79</a:t>
            </a:fld>
            <a:endParaRPr lang="de-DE"/>
          </a:p>
        </p:txBody>
      </p:sp>
      <p:sp>
        <p:nvSpPr>
          <p:cNvPr id="516098" name="Rectangle 2"/>
          <p:cNvSpPr>
            <a:spLocks noGrp="1" noRot="1" noChangeAspect="1" noChangeArrowheads="1" noTextEdit="1"/>
          </p:cNvSpPr>
          <p:nvPr>
            <p:ph type="sldImg"/>
          </p:nvPr>
        </p:nvSpPr>
        <p:spPr>
          <a:xfrm>
            <a:off x="922338" y="742950"/>
            <a:ext cx="4953000" cy="3714750"/>
          </a:xfrm>
          <a:ln/>
        </p:spPr>
      </p:sp>
      <p:sp>
        <p:nvSpPr>
          <p:cNvPr id="5160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73E353-AE81-4B1A-818F-350AE44DDC8E}" type="slidenum">
              <a:rPr lang="de-DE"/>
              <a:pPr/>
              <a:t>80</a:t>
            </a:fld>
            <a:endParaRPr lang="de-DE"/>
          </a:p>
        </p:txBody>
      </p:sp>
      <p:sp>
        <p:nvSpPr>
          <p:cNvPr id="516098" name="Rectangle 2"/>
          <p:cNvSpPr>
            <a:spLocks noGrp="1" noRot="1" noChangeAspect="1" noChangeArrowheads="1" noTextEdit="1"/>
          </p:cNvSpPr>
          <p:nvPr>
            <p:ph type="sldImg"/>
          </p:nvPr>
        </p:nvSpPr>
        <p:spPr>
          <a:xfrm>
            <a:off x="922338" y="742950"/>
            <a:ext cx="4953000" cy="3714750"/>
          </a:xfrm>
          <a:ln/>
        </p:spPr>
      </p:sp>
      <p:sp>
        <p:nvSpPr>
          <p:cNvPr id="51609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0FC38A-CBC6-4036-B3E8-86AE4F0FE79F}" type="slidenum">
              <a:rPr lang="de-DE"/>
              <a:pPr/>
              <a:t>92</a:t>
            </a:fld>
            <a:endParaRPr lang="de-DE"/>
          </a:p>
        </p:txBody>
      </p:sp>
      <p:sp>
        <p:nvSpPr>
          <p:cNvPr id="457730" name="Rectangle 2"/>
          <p:cNvSpPr>
            <a:spLocks noGrp="1" noRot="1" noChangeAspect="1" noChangeArrowheads="1" noTextEdit="1"/>
          </p:cNvSpPr>
          <p:nvPr>
            <p:ph type="sldImg"/>
          </p:nvPr>
        </p:nvSpPr>
        <p:spPr>
          <a:xfrm>
            <a:off x="922338" y="742950"/>
            <a:ext cx="4951412" cy="3714750"/>
          </a:xfrm>
          <a:ln/>
        </p:spPr>
      </p:sp>
      <p:sp>
        <p:nvSpPr>
          <p:cNvPr id="457731"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36BD61-B973-4265-9965-053EC15C392E}" type="slidenum">
              <a:rPr lang="de-DE"/>
              <a:pPr/>
              <a:t>93</a:t>
            </a:fld>
            <a:endParaRPr lang="de-DE"/>
          </a:p>
        </p:txBody>
      </p:sp>
      <p:sp>
        <p:nvSpPr>
          <p:cNvPr id="566274" name="Rectangle 2"/>
          <p:cNvSpPr>
            <a:spLocks noGrp="1" noRot="1" noChangeAspect="1" noChangeArrowheads="1" noTextEdit="1"/>
          </p:cNvSpPr>
          <p:nvPr>
            <p:ph type="sldImg"/>
          </p:nvPr>
        </p:nvSpPr>
        <p:spPr>
          <a:xfrm>
            <a:off x="922338" y="742950"/>
            <a:ext cx="4953000" cy="3714750"/>
          </a:xfrm>
          <a:ln/>
        </p:spPr>
      </p:sp>
      <p:sp>
        <p:nvSpPr>
          <p:cNvPr id="5662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36BD61-B973-4265-9965-053EC15C392E}" type="slidenum">
              <a:rPr lang="de-DE"/>
              <a:pPr/>
              <a:t>94</a:t>
            </a:fld>
            <a:endParaRPr lang="de-DE"/>
          </a:p>
        </p:txBody>
      </p:sp>
      <p:sp>
        <p:nvSpPr>
          <p:cNvPr id="566274" name="Rectangle 2"/>
          <p:cNvSpPr>
            <a:spLocks noGrp="1" noRot="1" noChangeAspect="1" noChangeArrowheads="1" noTextEdit="1"/>
          </p:cNvSpPr>
          <p:nvPr>
            <p:ph type="sldImg"/>
          </p:nvPr>
        </p:nvSpPr>
        <p:spPr>
          <a:xfrm>
            <a:off x="922338" y="742950"/>
            <a:ext cx="4953000" cy="3714750"/>
          </a:xfrm>
          <a:ln/>
        </p:spPr>
      </p:sp>
      <p:sp>
        <p:nvSpPr>
          <p:cNvPr id="566275"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4028A-76B3-4A9F-8A16-8EE014E80B5B}" type="slidenum">
              <a:rPr lang="de-DE"/>
              <a:pPr/>
              <a:t>12</a:t>
            </a:fld>
            <a:endParaRPr lang="de-DE"/>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4C4F5-0FC2-4EBD-B3F9-5237408A3D92}" type="slidenum">
              <a:rPr lang="de-DE"/>
              <a:pPr/>
              <a:t>13</a:t>
            </a:fld>
            <a:endParaRPr lang="de-DE"/>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CBF2C2-78E7-4C94-8CC8-1FDF56FDCA69}" type="slidenum">
              <a:rPr lang="de-DE"/>
              <a:pPr/>
              <a:t>15</a:t>
            </a:fld>
            <a:endParaRPr lang="de-DE"/>
          </a:p>
        </p:txBody>
      </p:sp>
      <p:sp>
        <p:nvSpPr>
          <p:cNvPr id="461826" name="Rectangle 2"/>
          <p:cNvSpPr>
            <a:spLocks noGrp="1" noRot="1" noChangeAspect="1" noChangeArrowheads="1" noTextEdit="1"/>
          </p:cNvSpPr>
          <p:nvPr>
            <p:ph type="sldImg"/>
          </p:nvPr>
        </p:nvSpPr>
        <p:spPr>
          <a:xfrm>
            <a:off x="922338" y="742950"/>
            <a:ext cx="4953000" cy="3714750"/>
          </a:xfrm>
          <a:ln/>
        </p:spPr>
      </p:sp>
      <p:sp>
        <p:nvSpPr>
          <p:cNvPr id="46182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1B9710-8773-4211-83FA-3D47AA2016B8}" type="slidenum">
              <a:rPr lang="de-DE"/>
              <a:pPr/>
              <a:t>16</a:t>
            </a:fld>
            <a:endParaRPr lang="de-DE"/>
          </a:p>
        </p:txBody>
      </p:sp>
      <p:sp>
        <p:nvSpPr>
          <p:cNvPr id="459778" name="Rectangle 2"/>
          <p:cNvSpPr>
            <a:spLocks noGrp="1" noRot="1" noChangeAspect="1" noChangeArrowheads="1" noTextEdit="1"/>
          </p:cNvSpPr>
          <p:nvPr>
            <p:ph type="sldImg"/>
          </p:nvPr>
        </p:nvSpPr>
        <p:spPr>
          <a:xfrm>
            <a:off x="922338" y="742950"/>
            <a:ext cx="4953000" cy="3714750"/>
          </a:xfrm>
          <a:ln/>
        </p:spPr>
      </p:sp>
      <p:sp>
        <p:nvSpPr>
          <p:cNvPr id="45977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06E8E3-A9A2-4397-823B-D8582F750FB7}" type="slidenum">
              <a:rPr lang="de-DE"/>
              <a:pPr/>
              <a:t>31</a:t>
            </a:fld>
            <a:endParaRPr lang="de-DE"/>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7559" name="Text Box 39"/>
          <p:cNvSpPr txBox="1">
            <a:spLocks noChangeArrowheads="1"/>
          </p:cNvSpPr>
          <p:nvPr/>
        </p:nvSpPr>
        <p:spPr bwMode="auto">
          <a:xfrm>
            <a:off x="0" y="6596063"/>
            <a:ext cx="9144000" cy="261937"/>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800" anchor="ctr" anchorCtr="1"/>
          <a:lstStyle/>
          <a:p>
            <a:pPr algn="ctr" eaLnBrk="1" hangingPunct="1"/>
            <a:endParaRPr lang="en-GB">
              <a:solidFill>
                <a:schemeClr val="bg1"/>
              </a:solidFill>
            </a:endParaRPr>
          </a:p>
        </p:txBody>
      </p:sp>
      <p:sp>
        <p:nvSpPr>
          <p:cNvPr id="107522" name="Rectangle 2"/>
          <p:cNvSpPr>
            <a:spLocks noGrp="1" noChangeArrowheads="1"/>
          </p:cNvSpPr>
          <p:nvPr>
            <p:ph type="subTitle" idx="1"/>
          </p:nvPr>
        </p:nvSpPr>
        <p:spPr>
          <a:xfrm>
            <a:off x="1403350" y="3141663"/>
            <a:ext cx="6400800" cy="752475"/>
          </a:xfrm>
        </p:spPr>
        <p:txBody>
          <a:bodyPr/>
          <a:lstStyle>
            <a:lvl1pPr marL="0" indent="0" algn="ctr">
              <a:buFont typeface="Arial" pitchFamily="34" charset="0"/>
              <a:buNone/>
              <a:defRPr sz="1800"/>
            </a:lvl1pPr>
          </a:lstStyle>
          <a:p>
            <a:pPr lvl="0"/>
            <a:r>
              <a:rPr lang="de-DE" noProof="0" smtClean="0"/>
              <a:t>Formatvorlage des Untertitelmasters durch Klicken bearbeiten</a:t>
            </a:r>
          </a:p>
        </p:txBody>
      </p:sp>
      <p:sp>
        <p:nvSpPr>
          <p:cNvPr id="107523" name="WordArt 3"/>
          <p:cNvSpPr>
            <a:spLocks noChangeArrowheads="1" noChangeShapeType="1" noTextEdit="1"/>
          </p:cNvSpPr>
          <p:nvPr/>
        </p:nvSpPr>
        <p:spPr bwMode="auto">
          <a:xfrm>
            <a:off x="8391525" y="0"/>
            <a:ext cx="752475" cy="5238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b="1" i="1" kern="10">
                <a:solidFill>
                  <a:srgbClr val="FFFFFF"/>
                </a:solidFill>
                <a:latin typeface="Arial"/>
                <a:cs typeface="Arial"/>
              </a:rPr>
              <a:t>IER</a:t>
            </a:r>
          </a:p>
        </p:txBody>
      </p:sp>
      <p:sp>
        <p:nvSpPr>
          <p:cNvPr id="107524" name="WordArt 4"/>
          <p:cNvSpPr>
            <a:spLocks noChangeArrowheads="1" noChangeShapeType="1" noTextEdit="1"/>
          </p:cNvSpPr>
          <p:nvPr/>
        </p:nvSpPr>
        <p:spPr bwMode="auto">
          <a:xfrm>
            <a:off x="8172450" y="0"/>
            <a:ext cx="752475" cy="5238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b="1" i="1" kern="10">
                <a:solidFill>
                  <a:srgbClr val="FFFFFF"/>
                </a:solidFill>
                <a:latin typeface="Arial"/>
                <a:cs typeface="Arial"/>
              </a:rPr>
              <a:t>IER</a:t>
            </a:r>
          </a:p>
        </p:txBody>
      </p:sp>
      <p:sp>
        <p:nvSpPr>
          <p:cNvPr id="107528" name="Rectangle 8"/>
          <p:cNvSpPr>
            <a:spLocks noGrp="1" noChangeArrowheads="1"/>
          </p:cNvSpPr>
          <p:nvPr>
            <p:ph type="ctrTitle"/>
          </p:nvPr>
        </p:nvSpPr>
        <p:spPr>
          <a:xfrm>
            <a:off x="684213" y="1125538"/>
            <a:ext cx="7772400" cy="1470025"/>
          </a:xfrm>
        </p:spPr>
        <p:txBody>
          <a:bodyPr/>
          <a:lstStyle>
            <a:lvl1pPr algn="ctr">
              <a:defRPr/>
            </a:lvl1pPr>
          </a:lstStyle>
          <a:p>
            <a:pPr lvl="0"/>
            <a:r>
              <a:rPr lang="de-DE" noProof="0" smtClean="0"/>
              <a:t>Titelmasterformat durch Klicken bearbeiten</a:t>
            </a:r>
          </a:p>
        </p:txBody>
      </p:sp>
      <p:sp>
        <p:nvSpPr>
          <p:cNvPr id="107533" name="WordArt 13"/>
          <p:cNvSpPr>
            <a:spLocks noChangeArrowheads="1" noChangeShapeType="1" noTextEdit="1"/>
          </p:cNvSpPr>
          <p:nvPr/>
        </p:nvSpPr>
        <p:spPr bwMode="auto">
          <a:xfrm>
            <a:off x="8391525" y="0"/>
            <a:ext cx="752475" cy="5238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b="1" i="1" kern="10">
                <a:solidFill>
                  <a:srgbClr val="FFFFFF"/>
                </a:solidFill>
                <a:latin typeface="Arial"/>
                <a:cs typeface="Arial"/>
              </a:rPr>
              <a:t>IER</a:t>
            </a:r>
          </a:p>
        </p:txBody>
      </p:sp>
      <p:sp>
        <p:nvSpPr>
          <p:cNvPr id="107534" name="WordArt 14"/>
          <p:cNvSpPr>
            <a:spLocks noChangeArrowheads="1" noChangeShapeType="1" noTextEdit="1"/>
          </p:cNvSpPr>
          <p:nvPr/>
        </p:nvSpPr>
        <p:spPr bwMode="auto">
          <a:xfrm>
            <a:off x="8172450" y="0"/>
            <a:ext cx="752475" cy="5238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b="1" i="1" kern="10">
                <a:solidFill>
                  <a:srgbClr val="FFFFFF"/>
                </a:solidFill>
                <a:latin typeface="Arial"/>
                <a:cs typeface="Arial"/>
              </a:rPr>
              <a:t>IER</a:t>
            </a:r>
          </a:p>
        </p:txBody>
      </p:sp>
      <p:sp>
        <p:nvSpPr>
          <p:cNvPr id="107548" name="WordArt 28"/>
          <p:cNvSpPr>
            <a:spLocks noChangeArrowheads="1" noChangeShapeType="1" noTextEdit="1"/>
          </p:cNvSpPr>
          <p:nvPr/>
        </p:nvSpPr>
        <p:spPr bwMode="auto">
          <a:xfrm>
            <a:off x="8391525" y="0"/>
            <a:ext cx="752475" cy="5238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b="1" i="1" kern="10">
                <a:solidFill>
                  <a:srgbClr val="FFFFFF"/>
                </a:solidFill>
                <a:latin typeface="Arial"/>
                <a:cs typeface="Arial"/>
              </a:rPr>
              <a:t>IER</a:t>
            </a:r>
          </a:p>
        </p:txBody>
      </p:sp>
      <p:sp>
        <p:nvSpPr>
          <p:cNvPr id="107549" name="WordArt 29"/>
          <p:cNvSpPr>
            <a:spLocks noChangeArrowheads="1" noChangeShapeType="1" noTextEdit="1"/>
          </p:cNvSpPr>
          <p:nvPr/>
        </p:nvSpPr>
        <p:spPr bwMode="auto">
          <a:xfrm>
            <a:off x="8172450" y="0"/>
            <a:ext cx="752475" cy="5238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b="1" i="1" kern="10">
                <a:solidFill>
                  <a:srgbClr val="FFFFFF"/>
                </a:solidFill>
                <a:latin typeface="Arial"/>
                <a:cs typeface="Arial"/>
              </a:rPr>
              <a:t>IER</a:t>
            </a:r>
          </a:p>
        </p:txBody>
      </p:sp>
      <p:sp>
        <p:nvSpPr>
          <p:cNvPr id="107554" name="WordArt 34"/>
          <p:cNvSpPr>
            <a:spLocks noChangeArrowheads="1" noChangeShapeType="1" noTextEdit="1"/>
          </p:cNvSpPr>
          <p:nvPr/>
        </p:nvSpPr>
        <p:spPr bwMode="auto">
          <a:xfrm>
            <a:off x="8391525" y="0"/>
            <a:ext cx="752475" cy="5238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b="1" i="1" kern="10">
                <a:solidFill>
                  <a:srgbClr val="FFFFFF"/>
                </a:solidFill>
                <a:latin typeface="Arial"/>
                <a:cs typeface="Arial"/>
              </a:rPr>
              <a:t>IER</a:t>
            </a:r>
          </a:p>
        </p:txBody>
      </p:sp>
      <p:sp>
        <p:nvSpPr>
          <p:cNvPr id="107555" name="WordArt 35"/>
          <p:cNvSpPr>
            <a:spLocks noChangeArrowheads="1" noChangeShapeType="1" noTextEdit="1"/>
          </p:cNvSpPr>
          <p:nvPr/>
        </p:nvSpPr>
        <p:spPr bwMode="auto">
          <a:xfrm>
            <a:off x="8172450" y="0"/>
            <a:ext cx="752475" cy="5238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b="1" i="1" kern="10">
                <a:solidFill>
                  <a:srgbClr val="FFFFFF"/>
                </a:solidFill>
                <a:latin typeface="Arial"/>
                <a:cs typeface="Arial"/>
              </a:rPr>
              <a:t>IER</a:t>
            </a:r>
          </a:p>
        </p:txBody>
      </p:sp>
      <p:pic>
        <p:nvPicPr>
          <p:cNvPr id="107593" name="Picture 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8" y="0"/>
            <a:ext cx="9151938" cy="611188"/>
          </a:xfrm>
          <a:prstGeom prst="rect">
            <a:avLst/>
          </a:prstGeom>
          <a:noFill/>
          <a:extLst>
            <a:ext uri="{909E8E84-426E-40DD-AFC4-6F175D3DCCD1}">
              <a14:hiddenFill xmlns:a14="http://schemas.microsoft.com/office/drawing/2010/main">
                <a:solidFill>
                  <a:srgbClr val="FFFFFF"/>
                </a:solidFill>
              </a14:hiddenFill>
            </a:ext>
          </a:extLst>
        </p:spPr>
      </p:pic>
      <p:pic>
        <p:nvPicPr>
          <p:cNvPr id="107594" name="Picture 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46038"/>
            <a:ext cx="5048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4733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51613" y="692150"/>
            <a:ext cx="2124075" cy="28654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79388" y="692150"/>
            <a:ext cx="6219825" cy="28654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9443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79388" y="692150"/>
            <a:ext cx="8424862" cy="72072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50825" y="1557338"/>
            <a:ext cx="4135438" cy="20002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38663" y="1557338"/>
            <a:ext cx="4137025" cy="20002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76238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79388" y="692150"/>
            <a:ext cx="8424862" cy="720725"/>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250825" y="1557338"/>
            <a:ext cx="8424863" cy="2000250"/>
          </a:xfrm>
        </p:spPr>
        <p:txBody>
          <a:bodyPr/>
          <a:lstStyle/>
          <a:p>
            <a:endParaRPr lang="de-DE"/>
          </a:p>
        </p:txBody>
      </p:sp>
    </p:spTree>
    <p:extLst>
      <p:ext uri="{BB962C8B-B14F-4D97-AF65-F5344CB8AC3E}">
        <p14:creationId xmlns:p14="http://schemas.microsoft.com/office/powerpoint/2010/main" val="3736452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79388" y="692150"/>
            <a:ext cx="8424862" cy="72072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50825" y="1557338"/>
            <a:ext cx="4135438" cy="20002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38663" y="1557338"/>
            <a:ext cx="4137025" cy="9239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538663" y="2633663"/>
            <a:ext cx="4137025" cy="9239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32236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79388" y="692150"/>
            <a:ext cx="8496300" cy="28654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00604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806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3316099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825" y="1557338"/>
            <a:ext cx="4135438" cy="2000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38663" y="1557338"/>
            <a:ext cx="4137025" cy="2000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81548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26475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632683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25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59903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825540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314" name="Text Box 34"/>
          <p:cNvSpPr txBox="1">
            <a:spLocks noChangeArrowheads="1"/>
          </p:cNvSpPr>
          <p:nvPr/>
        </p:nvSpPr>
        <p:spPr bwMode="auto">
          <a:xfrm>
            <a:off x="0" y="6596063"/>
            <a:ext cx="9144000" cy="261937"/>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800" anchor="ctr" anchorCtr="1"/>
          <a:lstStyle/>
          <a:p>
            <a:pPr algn="ctr" eaLnBrk="1" hangingPunct="1"/>
            <a:endParaRPr lang="en-GB">
              <a:solidFill>
                <a:schemeClr val="bg1"/>
              </a:solidFill>
            </a:endParaRPr>
          </a:p>
        </p:txBody>
      </p:sp>
      <p:sp>
        <p:nvSpPr>
          <p:cNvPr id="97282" name="Rectangle 2"/>
          <p:cNvSpPr>
            <a:spLocks noGrp="1" noChangeArrowheads="1"/>
          </p:cNvSpPr>
          <p:nvPr>
            <p:ph type="body" idx="1"/>
          </p:nvPr>
        </p:nvSpPr>
        <p:spPr bwMode="auto">
          <a:xfrm>
            <a:off x="250825" y="1557338"/>
            <a:ext cx="8424863"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fld id="{7F8BA6A1-468B-4BF4-A050-29EEC457E990}" type="slidenum">
              <a:rPr lang="de-DE" smtClean="0"/>
              <a:pPr lvl="0"/>
              <a:t>‹Nr.›</a:t>
            </a:fld>
            <a:endParaRPr lang="de-DE" smtClean="0"/>
          </a:p>
          <a:p>
            <a:pPr lvl="1"/>
            <a:fld id="{B9145168-F340-4D3D-8721-54B68F15CE87}" type="slidenum">
              <a:rPr lang="de-DE" smtClean="0"/>
              <a:pPr lvl="1"/>
              <a:t>‹Nr.›</a:t>
            </a:fld>
            <a:endParaRPr lang="de-DE" smtClean="0"/>
          </a:p>
          <a:p>
            <a:pPr lvl="2"/>
            <a:r>
              <a:rPr lang="de-DE" smtClean="0"/>
              <a:t>Dritte Ebene</a:t>
            </a:r>
          </a:p>
          <a:p>
            <a:pPr lvl="3"/>
            <a:r>
              <a:rPr lang="de-DE" smtClean="0"/>
              <a:t>Vierte Ebene</a:t>
            </a:r>
          </a:p>
          <a:p>
            <a:pPr lvl="4"/>
            <a:r>
              <a:rPr lang="de-DE" smtClean="0"/>
              <a:t>Fünfte Ebene</a:t>
            </a:r>
          </a:p>
        </p:txBody>
      </p:sp>
      <p:sp>
        <p:nvSpPr>
          <p:cNvPr id="97283" name="WordArt 3"/>
          <p:cNvSpPr>
            <a:spLocks noChangeArrowheads="1" noChangeShapeType="1" noTextEdit="1"/>
          </p:cNvSpPr>
          <p:nvPr/>
        </p:nvSpPr>
        <p:spPr bwMode="auto">
          <a:xfrm>
            <a:off x="8391525" y="0"/>
            <a:ext cx="752475" cy="5238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b="1" i="1" kern="10">
                <a:solidFill>
                  <a:srgbClr val="FFFFFF"/>
                </a:solidFill>
                <a:latin typeface="Arial"/>
                <a:cs typeface="Arial"/>
              </a:rPr>
              <a:t>IER</a:t>
            </a:r>
          </a:p>
        </p:txBody>
      </p:sp>
      <p:sp>
        <p:nvSpPr>
          <p:cNvPr id="97284" name="WordArt 4"/>
          <p:cNvSpPr>
            <a:spLocks noChangeArrowheads="1" noChangeShapeType="1" noTextEdit="1"/>
          </p:cNvSpPr>
          <p:nvPr/>
        </p:nvSpPr>
        <p:spPr bwMode="auto">
          <a:xfrm>
            <a:off x="8172450" y="0"/>
            <a:ext cx="752475" cy="5238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b="1" i="1" kern="10">
                <a:solidFill>
                  <a:srgbClr val="FFFFFF"/>
                </a:solidFill>
                <a:latin typeface="Arial"/>
                <a:cs typeface="Arial"/>
              </a:rPr>
              <a:t>IER</a:t>
            </a:r>
          </a:p>
        </p:txBody>
      </p:sp>
      <p:sp>
        <p:nvSpPr>
          <p:cNvPr id="97288" name="Rectangle 8"/>
          <p:cNvSpPr>
            <a:spLocks noGrp="1" noChangeArrowheads="1"/>
          </p:cNvSpPr>
          <p:nvPr>
            <p:ph type="title"/>
          </p:nvPr>
        </p:nvSpPr>
        <p:spPr bwMode="auto">
          <a:xfrm>
            <a:off x="179388" y="692150"/>
            <a:ext cx="8424862"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97293" name="WordArt 13"/>
          <p:cNvSpPr>
            <a:spLocks noChangeArrowheads="1" noChangeShapeType="1" noTextEdit="1"/>
          </p:cNvSpPr>
          <p:nvPr/>
        </p:nvSpPr>
        <p:spPr bwMode="auto">
          <a:xfrm>
            <a:off x="8391525" y="0"/>
            <a:ext cx="752475" cy="5238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b="1" i="1" kern="10">
                <a:solidFill>
                  <a:srgbClr val="FFFFFF"/>
                </a:solidFill>
                <a:latin typeface="Arial"/>
                <a:cs typeface="Arial"/>
              </a:rPr>
              <a:t>IER</a:t>
            </a:r>
          </a:p>
        </p:txBody>
      </p:sp>
      <p:sp>
        <p:nvSpPr>
          <p:cNvPr id="97294" name="WordArt 14"/>
          <p:cNvSpPr>
            <a:spLocks noChangeArrowheads="1" noChangeShapeType="1" noTextEdit="1"/>
          </p:cNvSpPr>
          <p:nvPr/>
        </p:nvSpPr>
        <p:spPr bwMode="auto">
          <a:xfrm>
            <a:off x="8172450" y="0"/>
            <a:ext cx="752475" cy="5238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DE" sz="3600" b="1" i="1" kern="10">
                <a:solidFill>
                  <a:srgbClr val="FFFFFF"/>
                </a:solidFill>
                <a:latin typeface="Arial"/>
                <a:cs typeface="Arial"/>
              </a:rPr>
              <a:t>IER</a:t>
            </a:r>
          </a:p>
        </p:txBody>
      </p:sp>
      <p:sp>
        <p:nvSpPr>
          <p:cNvPr id="97306" name="Text Box 26"/>
          <p:cNvSpPr txBox="1">
            <a:spLocks noChangeArrowheads="1"/>
          </p:cNvSpPr>
          <p:nvPr/>
        </p:nvSpPr>
        <p:spPr bwMode="auto">
          <a:xfrm>
            <a:off x="0" y="6596063"/>
            <a:ext cx="2555875" cy="261937"/>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800" anchor="ctr" anchorCtr="1"/>
          <a:lstStyle/>
          <a:p>
            <a:pPr algn="ctr" eaLnBrk="1" hangingPunct="1"/>
            <a:endParaRPr lang="en-GB">
              <a:solidFill>
                <a:schemeClr val="bg1"/>
              </a:solidFill>
            </a:endParaRPr>
          </a:p>
        </p:txBody>
      </p:sp>
      <p:sp>
        <p:nvSpPr>
          <p:cNvPr id="97308" name="Text Box 28"/>
          <p:cNvSpPr txBox="1">
            <a:spLocks noChangeArrowheads="1"/>
          </p:cNvSpPr>
          <p:nvPr/>
        </p:nvSpPr>
        <p:spPr bwMode="auto">
          <a:xfrm>
            <a:off x="2554288" y="6596063"/>
            <a:ext cx="4033837" cy="261937"/>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800" anchor="ctr" anchorCtr="1"/>
          <a:lstStyle/>
          <a:p>
            <a:pPr algn="ctr" eaLnBrk="1" hangingPunct="1"/>
            <a:endParaRPr lang="en-GB"/>
          </a:p>
        </p:txBody>
      </p:sp>
      <p:pic>
        <p:nvPicPr>
          <p:cNvPr id="97323" name="Picture 4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38" y="0"/>
            <a:ext cx="9151938" cy="611188"/>
          </a:xfrm>
          <a:prstGeom prst="rect">
            <a:avLst/>
          </a:prstGeom>
          <a:noFill/>
          <a:extLst>
            <a:ext uri="{909E8E84-426E-40DD-AFC4-6F175D3DCCD1}">
              <a14:hiddenFill xmlns:a14="http://schemas.microsoft.com/office/drawing/2010/main">
                <a:solidFill>
                  <a:srgbClr val="FFFFFF"/>
                </a:solidFill>
              </a14:hiddenFill>
            </a:ext>
          </a:extLst>
        </p:spPr>
      </p:pic>
      <p:pic>
        <p:nvPicPr>
          <p:cNvPr id="97325" name="Picture 8" descr="logo"/>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6192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26" name="Picture 46" descr="HEIMSTA_green"/>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619250" y="0"/>
            <a:ext cx="1223963" cy="606425"/>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timing>
    <p:tnLst>
      <p:par>
        <p:cTn id="1" dur="indefinite" restart="never" nodeType="tmRoot"/>
      </p:par>
    </p:tnLst>
  </p:timing>
  <p:txStyles>
    <p:titleStyle>
      <a:lvl1pPr algn="l" rtl="0" fontAlgn="base">
        <a:spcBef>
          <a:spcPct val="0"/>
        </a:spcBef>
        <a:spcAft>
          <a:spcPct val="0"/>
        </a:spcAft>
        <a:defRPr sz="3200">
          <a:solidFill>
            <a:srgbClr val="0066CC"/>
          </a:solidFill>
          <a:latin typeface="+mj-lt"/>
          <a:ea typeface="+mj-ea"/>
          <a:cs typeface="+mj-cs"/>
        </a:defRPr>
      </a:lvl1pPr>
      <a:lvl2pPr algn="l" rtl="0" fontAlgn="base">
        <a:spcBef>
          <a:spcPct val="0"/>
        </a:spcBef>
        <a:spcAft>
          <a:spcPct val="0"/>
        </a:spcAft>
        <a:defRPr sz="3200">
          <a:solidFill>
            <a:srgbClr val="0066CC"/>
          </a:solidFill>
          <a:latin typeface="Arial" pitchFamily="34" charset="0"/>
        </a:defRPr>
      </a:lvl2pPr>
      <a:lvl3pPr algn="l" rtl="0" fontAlgn="base">
        <a:spcBef>
          <a:spcPct val="0"/>
        </a:spcBef>
        <a:spcAft>
          <a:spcPct val="0"/>
        </a:spcAft>
        <a:defRPr sz="3200">
          <a:solidFill>
            <a:srgbClr val="0066CC"/>
          </a:solidFill>
          <a:latin typeface="Arial" pitchFamily="34" charset="0"/>
        </a:defRPr>
      </a:lvl3pPr>
      <a:lvl4pPr algn="l" rtl="0" fontAlgn="base">
        <a:spcBef>
          <a:spcPct val="0"/>
        </a:spcBef>
        <a:spcAft>
          <a:spcPct val="0"/>
        </a:spcAft>
        <a:defRPr sz="3200">
          <a:solidFill>
            <a:srgbClr val="0066CC"/>
          </a:solidFill>
          <a:latin typeface="Arial" pitchFamily="34" charset="0"/>
        </a:defRPr>
      </a:lvl4pPr>
      <a:lvl5pPr algn="l" rtl="0" fontAlgn="base">
        <a:spcBef>
          <a:spcPct val="0"/>
        </a:spcBef>
        <a:spcAft>
          <a:spcPct val="0"/>
        </a:spcAft>
        <a:defRPr sz="3200">
          <a:solidFill>
            <a:srgbClr val="0066CC"/>
          </a:solidFill>
          <a:latin typeface="Arial" pitchFamily="34" charset="0"/>
        </a:defRPr>
      </a:lvl5pPr>
      <a:lvl6pPr marL="457200" algn="l" rtl="0" fontAlgn="base">
        <a:spcBef>
          <a:spcPct val="0"/>
        </a:spcBef>
        <a:spcAft>
          <a:spcPct val="0"/>
        </a:spcAft>
        <a:defRPr sz="3200">
          <a:solidFill>
            <a:srgbClr val="0066CC"/>
          </a:solidFill>
          <a:latin typeface="Arial" pitchFamily="34" charset="0"/>
        </a:defRPr>
      </a:lvl6pPr>
      <a:lvl7pPr marL="914400" algn="l" rtl="0" fontAlgn="base">
        <a:spcBef>
          <a:spcPct val="0"/>
        </a:spcBef>
        <a:spcAft>
          <a:spcPct val="0"/>
        </a:spcAft>
        <a:defRPr sz="3200">
          <a:solidFill>
            <a:srgbClr val="0066CC"/>
          </a:solidFill>
          <a:latin typeface="Arial" pitchFamily="34" charset="0"/>
        </a:defRPr>
      </a:lvl7pPr>
      <a:lvl8pPr marL="1371600" algn="l" rtl="0" fontAlgn="base">
        <a:spcBef>
          <a:spcPct val="0"/>
        </a:spcBef>
        <a:spcAft>
          <a:spcPct val="0"/>
        </a:spcAft>
        <a:defRPr sz="3200">
          <a:solidFill>
            <a:srgbClr val="0066CC"/>
          </a:solidFill>
          <a:latin typeface="Arial" pitchFamily="34" charset="0"/>
        </a:defRPr>
      </a:lvl8pPr>
      <a:lvl9pPr marL="1828800" algn="l" rtl="0" fontAlgn="base">
        <a:spcBef>
          <a:spcPct val="0"/>
        </a:spcBef>
        <a:spcAft>
          <a:spcPct val="0"/>
        </a:spcAft>
        <a:defRPr sz="3200">
          <a:solidFill>
            <a:srgbClr val="0066CC"/>
          </a:solidFill>
          <a:latin typeface="Arial" pitchFamily="34" charset="0"/>
        </a:defRPr>
      </a:lvl9pPr>
    </p:titleStyle>
    <p:bodyStyle>
      <a:lvl1pPr marL="412750" indent="-412750" algn="l" rtl="0" fontAlgn="base">
        <a:lnSpc>
          <a:spcPct val="120000"/>
        </a:lnSpc>
        <a:spcBef>
          <a:spcPct val="20000"/>
        </a:spcBef>
        <a:spcAft>
          <a:spcPct val="0"/>
        </a:spcAft>
        <a:buClr>
          <a:srgbClr val="0066CC"/>
        </a:buClr>
        <a:buFont typeface="Arial" pitchFamily="34" charset="0"/>
        <a:buChar char="●"/>
        <a:defRPr sz="2000">
          <a:solidFill>
            <a:schemeClr val="tx1"/>
          </a:solidFill>
          <a:latin typeface="+mn-lt"/>
          <a:ea typeface="+mn-ea"/>
          <a:cs typeface="+mn-cs"/>
        </a:defRPr>
      </a:lvl1pPr>
      <a:lvl2pPr marL="825500" indent="-371475" algn="l" rtl="0" fontAlgn="base">
        <a:lnSpc>
          <a:spcPct val="120000"/>
        </a:lnSpc>
        <a:spcBef>
          <a:spcPct val="20000"/>
        </a:spcBef>
        <a:spcAft>
          <a:spcPct val="0"/>
        </a:spcAft>
        <a:buClr>
          <a:srgbClr val="0066CC"/>
        </a:buClr>
        <a:buFont typeface="Wingdings" pitchFamily="2" charset="2"/>
        <a:buAutoNum type="romanLcPeriod"/>
        <a:defRPr>
          <a:solidFill>
            <a:schemeClr val="tx1"/>
          </a:solidFill>
          <a:latin typeface="+mn-lt"/>
        </a:defRPr>
      </a:lvl2pPr>
      <a:lvl3pPr marL="1266825" indent="-371475" algn="l" rtl="0" fontAlgn="base">
        <a:lnSpc>
          <a:spcPct val="120000"/>
        </a:lnSpc>
        <a:spcBef>
          <a:spcPct val="20000"/>
        </a:spcBef>
        <a:spcAft>
          <a:spcPct val="0"/>
        </a:spcAft>
        <a:buClr>
          <a:srgbClr val="0066CC"/>
        </a:buClr>
        <a:buAutoNum type="arabicPeriod"/>
        <a:defRPr>
          <a:solidFill>
            <a:schemeClr val="tx1"/>
          </a:solidFill>
          <a:latin typeface="+mn-lt"/>
        </a:defRPr>
      </a:lvl3pPr>
      <a:lvl4pPr marL="1706563" indent="-371475" algn="l" rtl="0" fontAlgn="base">
        <a:lnSpc>
          <a:spcPct val="120000"/>
        </a:lnSpc>
        <a:spcBef>
          <a:spcPct val="20000"/>
        </a:spcBef>
        <a:spcAft>
          <a:spcPct val="0"/>
        </a:spcAft>
        <a:buChar char="–"/>
        <a:defRPr>
          <a:solidFill>
            <a:schemeClr val="tx1"/>
          </a:solidFill>
          <a:latin typeface="+mn-lt"/>
        </a:defRPr>
      </a:lvl4pPr>
      <a:lvl5pPr marL="2344738" indent="-371475" algn="l" rtl="0" fontAlgn="base">
        <a:lnSpc>
          <a:spcPct val="120000"/>
        </a:lnSpc>
        <a:spcBef>
          <a:spcPct val="20000"/>
        </a:spcBef>
        <a:spcAft>
          <a:spcPct val="0"/>
        </a:spcAft>
        <a:buChar char="»"/>
        <a:defRPr>
          <a:solidFill>
            <a:schemeClr val="tx1"/>
          </a:solidFill>
          <a:latin typeface="+mn-lt"/>
        </a:defRPr>
      </a:lvl5pPr>
      <a:lvl6pPr marL="2801938" indent="-371475" algn="l" rtl="0" fontAlgn="base">
        <a:lnSpc>
          <a:spcPct val="120000"/>
        </a:lnSpc>
        <a:spcBef>
          <a:spcPct val="20000"/>
        </a:spcBef>
        <a:spcAft>
          <a:spcPct val="0"/>
        </a:spcAft>
        <a:buChar char="»"/>
        <a:defRPr>
          <a:solidFill>
            <a:schemeClr val="tx1"/>
          </a:solidFill>
          <a:latin typeface="+mn-lt"/>
        </a:defRPr>
      </a:lvl6pPr>
      <a:lvl7pPr marL="3259138" indent="-371475" algn="l" rtl="0" fontAlgn="base">
        <a:lnSpc>
          <a:spcPct val="120000"/>
        </a:lnSpc>
        <a:spcBef>
          <a:spcPct val="20000"/>
        </a:spcBef>
        <a:spcAft>
          <a:spcPct val="0"/>
        </a:spcAft>
        <a:buChar char="»"/>
        <a:defRPr>
          <a:solidFill>
            <a:schemeClr val="tx1"/>
          </a:solidFill>
          <a:latin typeface="+mn-lt"/>
        </a:defRPr>
      </a:lvl7pPr>
      <a:lvl8pPr marL="3716338" indent="-371475" algn="l" rtl="0" fontAlgn="base">
        <a:lnSpc>
          <a:spcPct val="120000"/>
        </a:lnSpc>
        <a:spcBef>
          <a:spcPct val="20000"/>
        </a:spcBef>
        <a:spcAft>
          <a:spcPct val="0"/>
        </a:spcAft>
        <a:buChar char="»"/>
        <a:defRPr>
          <a:solidFill>
            <a:schemeClr val="tx1"/>
          </a:solidFill>
          <a:latin typeface="+mn-lt"/>
        </a:defRPr>
      </a:lvl8pPr>
      <a:lvl9pPr marL="4173538" indent="-371475" algn="l" rtl="0" fontAlgn="base">
        <a:lnSpc>
          <a:spcPct val="120000"/>
        </a:lnSpc>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1.png"/><Relationship Id="rId4" Type="http://schemas.openxmlformats.org/officeDocument/2006/relationships/oleObject" Target="../embeddings/Microsoft_Excel_97-2003-Arbeitsblatt1.xls"/></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2.png"/><Relationship Id="rId4" Type="http://schemas.openxmlformats.org/officeDocument/2006/relationships/oleObject" Target="../embeddings/Microsoft_Excel_97-2003-Arbeitsblatt2.xls"/></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3.png"/><Relationship Id="rId4" Type="http://schemas.openxmlformats.org/officeDocument/2006/relationships/oleObject" Target="../embeddings/Microsoft_Excel_97-2003-Arbeitsblatt3.xls"/></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4.png"/><Relationship Id="rId4" Type="http://schemas.openxmlformats.org/officeDocument/2006/relationships/oleObject" Target="../embeddings/Microsoft_Excel_97-2003-Arbeitsblatt4.xls"/></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5.png"/><Relationship Id="rId4" Type="http://schemas.openxmlformats.org/officeDocument/2006/relationships/oleObject" Target="../embeddings/Microsoft_Excel_97-2003-Arbeitsblatt5.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6.png"/><Relationship Id="rId4" Type="http://schemas.openxmlformats.org/officeDocument/2006/relationships/oleObject" Target="../embeddings/Microsoft_Excel_97-2003-Arbeitsblatt6.xls"/></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7.png"/><Relationship Id="rId4" Type="http://schemas.openxmlformats.org/officeDocument/2006/relationships/oleObject" Target="../embeddings/Microsoft_Excel_97-2003-Arbeitsblatt7.xls"/></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hyperlink" Target="http://www.integrated-assessment.e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6" name="Rectangle 6"/>
          <p:cNvSpPr>
            <a:spLocks noChangeArrowheads="1"/>
          </p:cNvSpPr>
          <p:nvPr/>
        </p:nvSpPr>
        <p:spPr bwMode="auto">
          <a:xfrm>
            <a:off x="539750" y="908050"/>
            <a:ext cx="7993063"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spcBef>
                <a:spcPct val="0"/>
              </a:spcBef>
            </a:pPr>
            <a:r>
              <a:rPr lang="en-GB" altLang="ja-JP" sz="3200">
                <a:solidFill>
                  <a:srgbClr val="0066CC"/>
                </a:solidFill>
                <a:ea typeface="ＭＳ Ｐゴシック" pitchFamily="34" charset="-128"/>
              </a:rPr>
              <a:t>Environmental Health Impacts of European Policies for Mitigation of and Adaptation to Climate Change – a Case Study for Integrated Health Assessment Using the INTARESE/HEIMTSA Methodology</a:t>
            </a:r>
            <a:endParaRPr lang="en-GB" sz="3200">
              <a:solidFill>
                <a:srgbClr val="0066CC"/>
              </a:solidFill>
            </a:endParaRPr>
          </a:p>
        </p:txBody>
      </p:sp>
      <p:sp>
        <p:nvSpPr>
          <p:cNvPr id="163847" name="Rectangle 7"/>
          <p:cNvSpPr>
            <a:spLocks noChangeArrowheads="1"/>
          </p:cNvSpPr>
          <p:nvPr/>
        </p:nvSpPr>
        <p:spPr bwMode="auto">
          <a:xfrm>
            <a:off x="827088" y="5157788"/>
            <a:ext cx="798195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20000"/>
              </a:lnSpc>
              <a:spcBef>
                <a:spcPct val="20000"/>
              </a:spcBef>
              <a:buClr>
                <a:srgbClr val="0066CC"/>
              </a:buClr>
              <a:buFont typeface="Arial" pitchFamily="34" charset="0"/>
              <a:buNone/>
            </a:pPr>
            <a:r>
              <a:rPr lang="de-DE" b="1">
                <a:effectLst>
                  <a:outerShdw blurRad="38100" dist="38100" dir="2700000" algn="tl">
                    <a:srgbClr val="C0C0C0"/>
                  </a:outerShdw>
                </a:effectLst>
              </a:rPr>
              <a:t>USTUTT, THL, CERTH, JRC, TNO, IOM, UBath, CUEC, ENPC, RIVM, IC, NILU, ETH-Z, UM-ICIS, INERIS, met.no, MSC-East,  UU, UoM, AUTH</a:t>
            </a:r>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7" name="Rectangle 3"/>
          <p:cNvSpPr>
            <a:spLocks noGrp="1" noChangeArrowheads="1"/>
          </p:cNvSpPr>
          <p:nvPr>
            <p:ph type="body" idx="1"/>
          </p:nvPr>
        </p:nvSpPr>
        <p:spPr>
          <a:xfrm>
            <a:off x="179388" y="620713"/>
            <a:ext cx="8785225" cy="5981700"/>
          </a:xfrm>
        </p:spPr>
        <p:txBody>
          <a:bodyPr/>
          <a:lstStyle/>
          <a:p>
            <a:pPr>
              <a:buFont typeface="Arial" pitchFamily="34" charset="0"/>
              <a:buNone/>
            </a:pPr>
            <a:r>
              <a:rPr lang="de-DE" sz="2800" b="1">
                <a:solidFill>
                  <a:srgbClr val="FF0000"/>
                </a:solidFill>
              </a:rPr>
              <a:t>Main activity areas:</a:t>
            </a:r>
          </a:p>
          <a:p>
            <a:r>
              <a:rPr lang="de-DE" sz="2400" b="1"/>
              <a:t>Energy supply and demand</a:t>
            </a:r>
          </a:p>
          <a:p>
            <a:r>
              <a:rPr lang="de-DE" sz="2400" b="1"/>
              <a:t>Transport</a:t>
            </a:r>
          </a:p>
          <a:p>
            <a:r>
              <a:rPr lang="de-DE" sz="2400" b="1"/>
              <a:t>Agriculture</a:t>
            </a:r>
          </a:p>
          <a:p>
            <a:r>
              <a:rPr lang="de-DE" sz="2400" b="1"/>
              <a:t>Waste</a:t>
            </a:r>
          </a:p>
          <a:p>
            <a:r>
              <a:rPr lang="de-DE" sz="2400" b="1"/>
              <a:t>Buildings and Urban Development</a:t>
            </a:r>
          </a:p>
          <a:p>
            <a:pPr>
              <a:buFont typeface="Arial" pitchFamily="34" charset="0"/>
              <a:buNone/>
            </a:pPr>
            <a:r>
              <a:rPr lang="de-DE" sz="2800" b="1">
                <a:solidFill>
                  <a:srgbClr val="FF0000"/>
                </a:solidFill>
              </a:rPr>
              <a:t>Main Pressures causing env. health impacts:</a:t>
            </a:r>
          </a:p>
          <a:p>
            <a:pPr>
              <a:buFont typeface="Arial" pitchFamily="34" charset="0"/>
              <a:buNone/>
            </a:pPr>
            <a:r>
              <a:rPr lang="de-DE" sz="2800" b="1"/>
              <a:t>PM</a:t>
            </a:r>
            <a:r>
              <a:rPr lang="de-DE" sz="2800" b="1" baseline="-25000"/>
              <a:t>10</a:t>
            </a:r>
            <a:r>
              <a:rPr lang="de-DE" sz="2800" b="1"/>
              <a:t>, PM</a:t>
            </a:r>
            <a:r>
              <a:rPr lang="de-DE" sz="2800" b="1" baseline="-25000"/>
              <a:t>2.5</a:t>
            </a:r>
            <a:r>
              <a:rPr lang="de-DE" sz="2800" b="1"/>
              <a:t>, incl. secondary PM</a:t>
            </a:r>
            <a:r>
              <a:rPr lang="de-DE" sz="2800" b="1" baseline="-25000"/>
              <a:t>x</a:t>
            </a:r>
            <a:r>
              <a:rPr lang="de-DE" sz="2800" b="1"/>
              <a:t>, ozone, noise, pesticides, PCBs, dioxins/furanes, heat; </a:t>
            </a:r>
          </a:p>
          <a:p>
            <a:pPr>
              <a:buFont typeface="Arial" pitchFamily="34" charset="0"/>
              <a:buNone/>
            </a:pPr>
            <a:r>
              <a:rPr lang="de-DE" sz="2800" b="1"/>
              <a:t>indoor: PM</a:t>
            </a:r>
            <a:r>
              <a:rPr lang="de-DE" sz="2800" b="1" baseline="-25000"/>
              <a:t>2.5</a:t>
            </a:r>
            <a:r>
              <a:rPr lang="de-DE" sz="2800" b="1"/>
              <a:t>, PM</a:t>
            </a:r>
            <a:r>
              <a:rPr lang="de-DE" sz="2800" b="1" baseline="-25000"/>
              <a:t>10</a:t>
            </a:r>
            <a:r>
              <a:rPr lang="de-DE" sz="2800" b="1"/>
              <a:t>, ETS, radon, mould, formaldehyde</a:t>
            </a:r>
            <a:endParaRPr lang="de-DE" sz="2400"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372" name="Freeform 212"/>
          <p:cNvSpPr>
            <a:spLocks/>
          </p:cNvSpPr>
          <p:nvPr/>
        </p:nvSpPr>
        <p:spPr bwMode="auto">
          <a:xfrm>
            <a:off x="107950" y="2205038"/>
            <a:ext cx="1452563" cy="2605087"/>
          </a:xfrm>
          <a:custGeom>
            <a:avLst/>
            <a:gdLst>
              <a:gd name="T0" fmla="*/ 470 w 1000"/>
              <a:gd name="T1" fmla="*/ 701 h 1641"/>
              <a:gd name="T2" fmla="*/ 470 w 1000"/>
              <a:gd name="T3" fmla="*/ 1541 h 1641"/>
              <a:gd name="T4" fmla="*/ 440 w 1000"/>
              <a:gd name="T5" fmla="*/ 1541 h 1641"/>
              <a:gd name="T6" fmla="*/ 500 w 1000"/>
              <a:gd name="T7" fmla="*/ 1641 h 1641"/>
              <a:gd name="T8" fmla="*/ 560 w 1000"/>
              <a:gd name="T9" fmla="*/ 1541 h 1641"/>
              <a:gd name="T10" fmla="*/ 530 w 1000"/>
              <a:gd name="T11" fmla="*/ 1541 h 1641"/>
              <a:gd name="T12" fmla="*/ 530 w 1000"/>
              <a:gd name="T13" fmla="*/ 701 h 1641"/>
              <a:gd name="T14" fmla="*/ 1000 w 1000"/>
              <a:gd name="T15" fmla="*/ 701 h 1641"/>
              <a:gd name="T16" fmla="*/ 1000 w 1000"/>
              <a:gd name="T17" fmla="*/ 0 h 1641"/>
              <a:gd name="T18" fmla="*/ 0 w 1000"/>
              <a:gd name="T19" fmla="*/ 0 h 1641"/>
              <a:gd name="T20" fmla="*/ 0 w 1000"/>
              <a:gd name="T21" fmla="*/ 701 h 1641"/>
              <a:gd name="T22" fmla="*/ 470 w 1000"/>
              <a:gd name="T23" fmla="*/ 701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0" h="1641">
                <a:moveTo>
                  <a:pt x="470" y="701"/>
                </a:moveTo>
                <a:lnTo>
                  <a:pt x="470" y="1541"/>
                </a:lnTo>
                <a:lnTo>
                  <a:pt x="440" y="1541"/>
                </a:lnTo>
                <a:lnTo>
                  <a:pt x="500" y="1641"/>
                </a:lnTo>
                <a:lnTo>
                  <a:pt x="560" y="1541"/>
                </a:lnTo>
                <a:lnTo>
                  <a:pt x="530" y="1541"/>
                </a:lnTo>
                <a:lnTo>
                  <a:pt x="530" y="701"/>
                </a:lnTo>
                <a:lnTo>
                  <a:pt x="1000" y="701"/>
                </a:lnTo>
                <a:lnTo>
                  <a:pt x="1000" y="0"/>
                </a:lnTo>
                <a:lnTo>
                  <a:pt x="0" y="0"/>
                </a:lnTo>
                <a:lnTo>
                  <a:pt x="0" y="701"/>
                </a:lnTo>
                <a:lnTo>
                  <a:pt x="470" y="701"/>
                </a:lnTo>
                <a:close/>
              </a:path>
            </a:pathLst>
          </a:custGeom>
          <a:solidFill>
            <a:srgbClr val="CC99FF"/>
          </a:solidFill>
          <a:ln w="9525">
            <a:solidFill>
              <a:schemeClr val="tx1"/>
            </a:solidFill>
            <a:round/>
            <a:headEnd/>
            <a:tailEnd/>
          </a:ln>
        </p:spPr>
        <p:txBody>
          <a:bodyPr/>
          <a:lstStyle/>
          <a:p>
            <a:endParaRPr lang="de-DE"/>
          </a:p>
        </p:txBody>
      </p:sp>
      <p:sp>
        <p:nvSpPr>
          <p:cNvPr id="2" name="Title 1"/>
          <p:cNvSpPr>
            <a:spLocks noGrp="1"/>
          </p:cNvSpPr>
          <p:nvPr>
            <p:ph type="title" idx="4294967295"/>
          </p:nvPr>
        </p:nvSpPr>
        <p:spPr>
          <a:xfrm>
            <a:off x="2843213" y="0"/>
            <a:ext cx="5329237" cy="692150"/>
          </a:xfrm>
          <a:solidFill>
            <a:schemeClr val="bg1"/>
          </a:solidFill>
          <a:effectLst>
            <a:outerShdw dist="29783" dir="3885598" algn="ctr" rotWithShape="0">
              <a:srgbClr val="575371">
                <a:alpha val="74997"/>
              </a:srgbClr>
            </a:outerShdw>
          </a:effectLst>
        </p:spPr>
        <p:txBody>
          <a:bodyPr/>
          <a:lstStyle/>
          <a:p>
            <a:r>
              <a:rPr lang="en-US">
                <a:solidFill>
                  <a:schemeClr val="tx1"/>
                </a:solidFill>
                <a:effectLst>
                  <a:outerShdw blurRad="38100" dist="38100" dir="2700000" algn="tl">
                    <a:srgbClr val="C0C0C0"/>
                  </a:outerShdw>
                </a:effectLst>
              </a:rPr>
              <a:t>The Full Chain Approach </a:t>
            </a:r>
          </a:p>
        </p:txBody>
      </p:sp>
      <p:sp>
        <p:nvSpPr>
          <p:cNvPr id="220163" name="AutoShape 3"/>
          <p:cNvSpPr>
            <a:spLocks noChangeAspect="1" noChangeArrowheads="1" noTextEdit="1"/>
          </p:cNvSpPr>
          <p:nvPr/>
        </p:nvSpPr>
        <p:spPr bwMode="auto">
          <a:xfrm>
            <a:off x="0" y="896938"/>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20164" name="Rectangle 4"/>
          <p:cNvSpPr>
            <a:spLocks noChangeArrowheads="1"/>
          </p:cNvSpPr>
          <p:nvPr/>
        </p:nvSpPr>
        <p:spPr bwMode="auto">
          <a:xfrm>
            <a:off x="15875" y="692150"/>
            <a:ext cx="9128125" cy="590550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20165" name="Rectangle 5"/>
          <p:cNvSpPr>
            <a:spLocks noChangeArrowheads="1"/>
          </p:cNvSpPr>
          <p:nvPr/>
        </p:nvSpPr>
        <p:spPr bwMode="auto">
          <a:xfrm>
            <a:off x="15875" y="912813"/>
            <a:ext cx="9128125" cy="5684837"/>
          </a:xfrm>
          <a:prstGeom prst="rect">
            <a:avLst/>
          </a:pr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168" name="Freeform 8"/>
          <p:cNvSpPr>
            <a:spLocks/>
          </p:cNvSpPr>
          <p:nvPr/>
        </p:nvSpPr>
        <p:spPr bwMode="auto">
          <a:xfrm>
            <a:off x="79375" y="3429000"/>
            <a:ext cx="8740775" cy="3135313"/>
          </a:xfrm>
          <a:custGeom>
            <a:avLst/>
            <a:gdLst>
              <a:gd name="T0" fmla="*/ 11426 w 11642"/>
              <a:gd name="T1" fmla="*/ 4444 h 4444"/>
              <a:gd name="T2" fmla="*/ 11642 w 11642"/>
              <a:gd name="T3" fmla="*/ 4229 h 4444"/>
              <a:gd name="T4" fmla="*/ 11642 w 11642"/>
              <a:gd name="T5" fmla="*/ 4229 h 4444"/>
              <a:gd name="T6" fmla="*/ 11642 w 11642"/>
              <a:gd name="T7" fmla="*/ 215 h 4444"/>
              <a:gd name="T8" fmla="*/ 11426 w 11642"/>
              <a:gd name="T9" fmla="*/ 0 h 4444"/>
              <a:gd name="T10" fmla="*/ 11426 w 11642"/>
              <a:gd name="T11" fmla="*/ 0 h 4444"/>
              <a:gd name="T12" fmla="*/ 216 w 11642"/>
              <a:gd name="T13" fmla="*/ 0 h 4444"/>
              <a:gd name="T14" fmla="*/ 0 w 11642"/>
              <a:gd name="T15" fmla="*/ 215 h 4444"/>
              <a:gd name="T16" fmla="*/ 0 w 11642"/>
              <a:gd name="T17" fmla="*/ 215 h 4444"/>
              <a:gd name="T18" fmla="*/ 0 w 11642"/>
              <a:gd name="T19" fmla="*/ 4229 h 4444"/>
              <a:gd name="T20" fmla="*/ 216 w 11642"/>
              <a:gd name="T21" fmla="*/ 4444 h 4444"/>
              <a:gd name="T22" fmla="*/ 216 w 11642"/>
              <a:gd name="T23" fmla="*/ 4444 h 4444"/>
              <a:gd name="T24" fmla="*/ 11426 w 11642"/>
              <a:gd name="T25" fmla="*/ 4444 h 4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2" h="4444">
                <a:moveTo>
                  <a:pt x="11426" y="4444"/>
                </a:moveTo>
                <a:cubicBezTo>
                  <a:pt x="11545" y="4444"/>
                  <a:pt x="11642" y="4348"/>
                  <a:pt x="11642" y="4229"/>
                </a:cubicBezTo>
                <a:lnTo>
                  <a:pt x="11642" y="4229"/>
                </a:lnTo>
                <a:lnTo>
                  <a:pt x="11642" y="215"/>
                </a:lnTo>
                <a:cubicBezTo>
                  <a:pt x="11642" y="96"/>
                  <a:pt x="11545" y="0"/>
                  <a:pt x="11426" y="0"/>
                </a:cubicBezTo>
                <a:lnTo>
                  <a:pt x="11426" y="0"/>
                </a:lnTo>
                <a:lnTo>
                  <a:pt x="216" y="0"/>
                </a:lnTo>
                <a:cubicBezTo>
                  <a:pt x="97" y="0"/>
                  <a:pt x="0" y="96"/>
                  <a:pt x="0" y="215"/>
                </a:cubicBezTo>
                <a:lnTo>
                  <a:pt x="0" y="215"/>
                </a:lnTo>
                <a:lnTo>
                  <a:pt x="0" y="4229"/>
                </a:lnTo>
                <a:cubicBezTo>
                  <a:pt x="0" y="4348"/>
                  <a:pt x="97" y="4444"/>
                  <a:pt x="216" y="4444"/>
                </a:cubicBezTo>
                <a:lnTo>
                  <a:pt x="216" y="4444"/>
                </a:lnTo>
                <a:lnTo>
                  <a:pt x="11426" y="4444"/>
                </a:lnTo>
                <a:close/>
              </a:path>
            </a:pathLst>
          </a:custGeom>
          <a:solidFill>
            <a:srgbClr val="CCECFF"/>
          </a:solidFill>
          <a:ln w="0">
            <a:solidFill>
              <a:srgbClr val="000000"/>
            </a:solidFill>
            <a:prstDash val="solid"/>
            <a:round/>
            <a:headEnd/>
            <a:tailEnd/>
          </a:ln>
        </p:spPr>
        <p:txBody>
          <a:bodyPr/>
          <a:lstStyle/>
          <a:p>
            <a:endParaRPr lang="de-DE"/>
          </a:p>
        </p:txBody>
      </p:sp>
      <p:sp>
        <p:nvSpPr>
          <p:cNvPr id="220169" name="Freeform 9"/>
          <p:cNvSpPr>
            <a:spLocks/>
          </p:cNvSpPr>
          <p:nvPr/>
        </p:nvSpPr>
        <p:spPr bwMode="auto">
          <a:xfrm>
            <a:off x="79375" y="3429000"/>
            <a:ext cx="8740775" cy="3135313"/>
          </a:xfrm>
          <a:custGeom>
            <a:avLst/>
            <a:gdLst>
              <a:gd name="T0" fmla="*/ 11426 w 11642"/>
              <a:gd name="T1" fmla="*/ 4444 h 4444"/>
              <a:gd name="T2" fmla="*/ 11642 w 11642"/>
              <a:gd name="T3" fmla="*/ 4229 h 4444"/>
              <a:gd name="T4" fmla="*/ 11642 w 11642"/>
              <a:gd name="T5" fmla="*/ 4229 h 4444"/>
              <a:gd name="T6" fmla="*/ 11642 w 11642"/>
              <a:gd name="T7" fmla="*/ 215 h 4444"/>
              <a:gd name="T8" fmla="*/ 11426 w 11642"/>
              <a:gd name="T9" fmla="*/ 0 h 4444"/>
              <a:gd name="T10" fmla="*/ 11426 w 11642"/>
              <a:gd name="T11" fmla="*/ 0 h 4444"/>
              <a:gd name="T12" fmla="*/ 216 w 11642"/>
              <a:gd name="T13" fmla="*/ 0 h 4444"/>
              <a:gd name="T14" fmla="*/ 0 w 11642"/>
              <a:gd name="T15" fmla="*/ 215 h 4444"/>
              <a:gd name="T16" fmla="*/ 0 w 11642"/>
              <a:gd name="T17" fmla="*/ 215 h 4444"/>
              <a:gd name="T18" fmla="*/ 0 w 11642"/>
              <a:gd name="T19" fmla="*/ 4229 h 4444"/>
              <a:gd name="T20" fmla="*/ 216 w 11642"/>
              <a:gd name="T21" fmla="*/ 4444 h 4444"/>
              <a:gd name="T22" fmla="*/ 216 w 11642"/>
              <a:gd name="T23" fmla="*/ 4444 h 4444"/>
              <a:gd name="T24" fmla="*/ 11426 w 11642"/>
              <a:gd name="T25" fmla="*/ 4444 h 4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2" h="4444">
                <a:moveTo>
                  <a:pt x="11426" y="4444"/>
                </a:moveTo>
                <a:cubicBezTo>
                  <a:pt x="11545" y="4444"/>
                  <a:pt x="11642" y="4348"/>
                  <a:pt x="11642" y="4229"/>
                </a:cubicBezTo>
                <a:lnTo>
                  <a:pt x="11642" y="4229"/>
                </a:lnTo>
                <a:lnTo>
                  <a:pt x="11642" y="215"/>
                </a:lnTo>
                <a:cubicBezTo>
                  <a:pt x="11642" y="96"/>
                  <a:pt x="11545" y="0"/>
                  <a:pt x="11426" y="0"/>
                </a:cubicBezTo>
                <a:lnTo>
                  <a:pt x="11426" y="0"/>
                </a:lnTo>
                <a:lnTo>
                  <a:pt x="216" y="0"/>
                </a:lnTo>
                <a:cubicBezTo>
                  <a:pt x="97" y="0"/>
                  <a:pt x="0" y="96"/>
                  <a:pt x="0" y="215"/>
                </a:cubicBezTo>
                <a:lnTo>
                  <a:pt x="0" y="215"/>
                </a:lnTo>
                <a:lnTo>
                  <a:pt x="0" y="4229"/>
                </a:lnTo>
                <a:cubicBezTo>
                  <a:pt x="0" y="4348"/>
                  <a:pt x="97" y="4444"/>
                  <a:pt x="216" y="4444"/>
                </a:cubicBezTo>
                <a:lnTo>
                  <a:pt x="216" y="4444"/>
                </a:lnTo>
                <a:lnTo>
                  <a:pt x="11426" y="4444"/>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170" name="Rectangle 10"/>
          <p:cNvSpPr>
            <a:spLocks noChangeArrowheads="1"/>
          </p:cNvSpPr>
          <p:nvPr/>
        </p:nvSpPr>
        <p:spPr bwMode="auto">
          <a:xfrm>
            <a:off x="539750" y="6165850"/>
            <a:ext cx="903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000000"/>
                </a:solidFill>
              </a:rPr>
              <a:t>Variables</a:t>
            </a:r>
            <a:endParaRPr lang="de-DE" sz="1600"/>
          </a:p>
        </p:txBody>
      </p:sp>
      <p:sp>
        <p:nvSpPr>
          <p:cNvPr id="220171" name="Freeform 11"/>
          <p:cNvSpPr>
            <a:spLocks/>
          </p:cNvSpPr>
          <p:nvPr/>
        </p:nvSpPr>
        <p:spPr bwMode="auto">
          <a:xfrm>
            <a:off x="107950" y="2133600"/>
            <a:ext cx="8813800" cy="1308100"/>
          </a:xfrm>
          <a:custGeom>
            <a:avLst/>
            <a:gdLst>
              <a:gd name="T0" fmla="*/ 11426 w 11642"/>
              <a:gd name="T1" fmla="*/ 1631 h 1631"/>
              <a:gd name="T2" fmla="*/ 11642 w 11642"/>
              <a:gd name="T3" fmla="*/ 1416 h 1631"/>
              <a:gd name="T4" fmla="*/ 11642 w 11642"/>
              <a:gd name="T5" fmla="*/ 1416 h 1631"/>
              <a:gd name="T6" fmla="*/ 11642 w 11642"/>
              <a:gd name="T7" fmla="*/ 216 h 1631"/>
              <a:gd name="T8" fmla="*/ 11426 w 11642"/>
              <a:gd name="T9" fmla="*/ 0 h 1631"/>
              <a:gd name="T10" fmla="*/ 11426 w 11642"/>
              <a:gd name="T11" fmla="*/ 0 h 1631"/>
              <a:gd name="T12" fmla="*/ 216 w 11642"/>
              <a:gd name="T13" fmla="*/ 0 h 1631"/>
              <a:gd name="T14" fmla="*/ 0 w 11642"/>
              <a:gd name="T15" fmla="*/ 216 h 1631"/>
              <a:gd name="T16" fmla="*/ 0 w 11642"/>
              <a:gd name="T17" fmla="*/ 216 h 1631"/>
              <a:gd name="T18" fmla="*/ 0 w 11642"/>
              <a:gd name="T19" fmla="*/ 1416 h 1631"/>
              <a:gd name="T20" fmla="*/ 216 w 11642"/>
              <a:gd name="T21" fmla="*/ 1631 h 1631"/>
              <a:gd name="T22" fmla="*/ 216 w 11642"/>
              <a:gd name="T23" fmla="*/ 1631 h 1631"/>
              <a:gd name="T24" fmla="*/ 11426 w 11642"/>
              <a:gd name="T25" fmla="*/ 1631 h 1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2" h="1631">
                <a:moveTo>
                  <a:pt x="11426" y="1631"/>
                </a:moveTo>
                <a:cubicBezTo>
                  <a:pt x="11545" y="1631"/>
                  <a:pt x="11642" y="1535"/>
                  <a:pt x="11642" y="1416"/>
                </a:cubicBezTo>
                <a:lnTo>
                  <a:pt x="11642" y="1416"/>
                </a:lnTo>
                <a:lnTo>
                  <a:pt x="11642" y="216"/>
                </a:lnTo>
                <a:cubicBezTo>
                  <a:pt x="11642" y="97"/>
                  <a:pt x="11545" y="0"/>
                  <a:pt x="11426" y="0"/>
                </a:cubicBezTo>
                <a:lnTo>
                  <a:pt x="11426" y="0"/>
                </a:lnTo>
                <a:lnTo>
                  <a:pt x="216" y="0"/>
                </a:lnTo>
                <a:cubicBezTo>
                  <a:pt x="97" y="0"/>
                  <a:pt x="0" y="97"/>
                  <a:pt x="0" y="216"/>
                </a:cubicBezTo>
                <a:lnTo>
                  <a:pt x="0" y="216"/>
                </a:lnTo>
                <a:lnTo>
                  <a:pt x="0" y="1416"/>
                </a:lnTo>
                <a:cubicBezTo>
                  <a:pt x="0" y="1535"/>
                  <a:pt x="97" y="1631"/>
                  <a:pt x="216" y="1631"/>
                </a:cubicBezTo>
                <a:lnTo>
                  <a:pt x="216" y="1631"/>
                </a:lnTo>
                <a:lnTo>
                  <a:pt x="11426" y="1631"/>
                </a:lnTo>
                <a:close/>
              </a:path>
            </a:pathLst>
          </a:custGeom>
          <a:solidFill>
            <a:srgbClr val="CCCCFF"/>
          </a:solidFill>
          <a:ln w="0">
            <a:solidFill>
              <a:srgbClr val="000000"/>
            </a:solidFill>
            <a:prstDash val="solid"/>
            <a:round/>
            <a:headEnd/>
            <a:tailEnd/>
          </a:ln>
        </p:spPr>
        <p:txBody>
          <a:bodyPr/>
          <a:lstStyle/>
          <a:p>
            <a:endParaRPr lang="de-DE"/>
          </a:p>
        </p:txBody>
      </p:sp>
      <p:sp>
        <p:nvSpPr>
          <p:cNvPr id="220172" name="Freeform 12"/>
          <p:cNvSpPr>
            <a:spLocks/>
          </p:cNvSpPr>
          <p:nvPr/>
        </p:nvSpPr>
        <p:spPr bwMode="auto">
          <a:xfrm>
            <a:off x="79375" y="2120900"/>
            <a:ext cx="8813800" cy="1308100"/>
          </a:xfrm>
          <a:custGeom>
            <a:avLst/>
            <a:gdLst>
              <a:gd name="T0" fmla="*/ 11426 w 11642"/>
              <a:gd name="T1" fmla="*/ 1631 h 1631"/>
              <a:gd name="T2" fmla="*/ 11642 w 11642"/>
              <a:gd name="T3" fmla="*/ 1416 h 1631"/>
              <a:gd name="T4" fmla="*/ 11642 w 11642"/>
              <a:gd name="T5" fmla="*/ 1416 h 1631"/>
              <a:gd name="T6" fmla="*/ 11642 w 11642"/>
              <a:gd name="T7" fmla="*/ 216 h 1631"/>
              <a:gd name="T8" fmla="*/ 11426 w 11642"/>
              <a:gd name="T9" fmla="*/ 0 h 1631"/>
              <a:gd name="T10" fmla="*/ 11426 w 11642"/>
              <a:gd name="T11" fmla="*/ 0 h 1631"/>
              <a:gd name="T12" fmla="*/ 216 w 11642"/>
              <a:gd name="T13" fmla="*/ 0 h 1631"/>
              <a:gd name="T14" fmla="*/ 0 w 11642"/>
              <a:gd name="T15" fmla="*/ 216 h 1631"/>
              <a:gd name="T16" fmla="*/ 0 w 11642"/>
              <a:gd name="T17" fmla="*/ 216 h 1631"/>
              <a:gd name="T18" fmla="*/ 0 w 11642"/>
              <a:gd name="T19" fmla="*/ 1416 h 1631"/>
              <a:gd name="T20" fmla="*/ 216 w 11642"/>
              <a:gd name="T21" fmla="*/ 1631 h 1631"/>
              <a:gd name="T22" fmla="*/ 216 w 11642"/>
              <a:gd name="T23" fmla="*/ 1631 h 1631"/>
              <a:gd name="T24" fmla="*/ 11426 w 11642"/>
              <a:gd name="T25" fmla="*/ 1631 h 1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2" h="1631">
                <a:moveTo>
                  <a:pt x="11426" y="1631"/>
                </a:moveTo>
                <a:cubicBezTo>
                  <a:pt x="11545" y="1631"/>
                  <a:pt x="11642" y="1535"/>
                  <a:pt x="11642" y="1416"/>
                </a:cubicBezTo>
                <a:lnTo>
                  <a:pt x="11642" y="1416"/>
                </a:lnTo>
                <a:lnTo>
                  <a:pt x="11642" y="216"/>
                </a:lnTo>
                <a:cubicBezTo>
                  <a:pt x="11642" y="97"/>
                  <a:pt x="11545" y="0"/>
                  <a:pt x="11426" y="0"/>
                </a:cubicBezTo>
                <a:lnTo>
                  <a:pt x="11426" y="0"/>
                </a:lnTo>
                <a:lnTo>
                  <a:pt x="216" y="0"/>
                </a:lnTo>
                <a:cubicBezTo>
                  <a:pt x="97" y="0"/>
                  <a:pt x="0" y="97"/>
                  <a:pt x="0" y="216"/>
                </a:cubicBezTo>
                <a:lnTo>
                  <a:pt x="0" y="216"/>
                </a:lnTo>
                <a:lnTo>
                  <a:pt x="0" y="1416"/>
                </a:lnTo>
                <a:cubicBezTo>
                  <a:pt x="0" y="1535"/>
                  <a:pt x="97" y="1631"/>
                  <a:pt x="216" y="1631"/>
                </a:cubicBezTo>
                <a:lnTo>
                  <a:pt x="216" y="1631"/>
                </a:lnTo>
                <a:lnTo>
                  <a:pt x="11426" y="1631"/>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173" name="Rectangle 13"/>
          <p:cNvSpPr>
            <a:spLocks noChangeArrowheads="1"/>
          </p:cNvSpPr>
          <p:nvPr/>
        </p:nvSpPr>
        <p:spPr bwMode="auto">
          <a:xfrm>
            <a:off x="7824788" y="2168525"/>
            <a:ext cx="700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000000"/>
                </a:solidFill>
              </a:rPr>
              <a:t>Models</a:t>
            </a:r>
            <a:endParaRPr lang="de-DE" sz="1600"/>
          </a:p>
        </p:txBody>
      </p:sp>
      <p:sp>
        <p:nvSpPr>
          <p:cNvPr id="220174" name="Freeform 14"/>
          <p:cNvSpPr>
            <a:spLocks/>
          </p:cNvSpPr>
          <p:nvPr/>
        </p:nvSpPr>
        <p:spPr bwMode="auto">
          <a:xfrm>
            <a:off x="79375" y="1198563"/>
            <a:ext cx="8740775" cy="936625"/>
          </a:xfrm>
          <a:custGeom>
            <a:avLst/>
            <a:gdLst>
              <a:gd name="T0" fmla="*/ 11426 w 11642"/>
              <a:gd name="T1" fmla="*/ 1272 h 1272"/>
              <a:gd name="T2" fmla="*/ 11642 w 11642"/>
              <a:gd name="T3" fmla="*/ 1057 h 1272"/>
              <a:gd name="T4" fmla="*/ 11642 w 11642"/>
              <a:gd name="T5" fmla="*/ 1057 h 1272"/>
              <a:gd name="T6" fmla="*/ 11642 w 11642"/>
              <a:gd name="T7" fmla="*/ 216 h 1272"/>
              <a:gd name="T8" fmla="*/ 11426 w 11642"/>
              <a:gd name="T9" fmla="*/ 0 h 1272"/>
              <a:gd name="T10" fmla="*/ 11426 w 11642"/>
              <a:gd name="T11" fmla="*/ 0 h 1272"/>
              <a:gd name="T12" fmla="*/ 216 w 11642"/>
              <a:gd name="T13" fmla="*/ 0 h 1272"/>
              <a:gd name="T14" fmla="*/ 0 w 11642"/>
              <a:gd name="T15" fmla="*/ 216 h 1272"/>
              <a:gd name="T16" fmla="*/ 0 w 11642"/>
              <a:gd name="T17" fmla="*/ 216 h 1272"/>
              <a:gd name="T18" fmla="*/ 0 w 11642"/>
              <a:gd name="T19" fmla="*/ 1057 h 1272"/>
              <a:gd name="T20" fmla="*/ 216 w 11642"/>
              <a:gd name="T21" fmla="*/ 1272 h 1272"/>
              <a:gd name="T22" fmla="*/ 216 w 11642"/>
              <a:gd name="T23" fmla="*/ 1272 h 1272"/>
              <a:gd name="T24" fmla="*/ 11426 w 11642"/>
              <a:gd name="T25" fmla="*/ 1272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2" h="1272">
                <a:moveTo>
                  <a:pt x="11426" y="1272"/>
                </a:moveTo>
                <a:cubicBezTo>
                  <a:pt x="11545" y="1272"/>
                  <a:pt x="11642" y="1176"/>
                  <a:pt x="11642" y="1057"/>
                </a:cubicBezTo>
                <a:lnTo>
                  <a:pt x="11642" y="1057"/>
                </a:lnTo>
                <a:lnTo>
                  <a:pt x="11642" y="216"/>
                </a:lnTo>
                <a:cubicBezTo>
                  <a:pt x="11642" y="97"/>
                  <a:pt x="11545" y="0"/>
                  <a:pt x="11426" y="0"/>
                </a:cubicBezTo>
                <a:lnTo>
                  <a:pt x="11426" y="0"/>
                </a:lnTo>
                <a:lnTo>
                  <a:pt x="216" y="0"/>
                </a:lnTo>
                <a:cubicBezTo>
                  <a:pt x="97" y="0"/>
                  <a:pt x="0" y="97"/>
                  <a:pt x="0" y="216"/>
                </a:cubicBezTo>
                <a:lnTo>
                  <a:pt x="0" y="216"/>
                </a:lnTo>
                <a:lnTo>
                  <a:pt x="0" y="1057"/>
                </a:lnTo>
                <a:cubicBezTo>
                  <a:pt x="0" y="1176"/>
                  <a:pt x="97" y="1272"/>
                  <a:pt x="216" y="1272"/>
                </a:cubicBezTo>
                <a:lnTo>
                  <a:pt x="216" y="1272"/>
                </a:lnTo>
                <a:lnTo>
                  <a:pt x="11426" y="1272"/>
                </a:lnTo>
                <a:close/>
              </a:path>
            </a:pathLst>
          </a:custGeom>
          <a:solidFill>
            <a:srgbClr val="FFCCFF"/>
          </a:solidFill>
          <a:ln w="0">
            <a:solidFill>
              <a:srgbClr val="000000"/>
            </a:solidFill>
            <a:prstDash val="solid"/>
            <a:round/>
            <a:headEnd/>
            <a:tailEnd/>
          </a:ln>
        </p:spPr>
        <p:txBody>
          <a:bodyPr/>
          <a:lstStyle/>
          <a:p>
            <a:endParaRPr lang="de-DE"/>
          </a:p>
        </p:txBody>
      </p:sp>
      <p:sp>
        <p:nvSpPr>
          <p:cNvPr id="220175" name="Freeform 15"/>
          <p:cNvSpPr>
            <a:spLocks/>
          </p:cNvSpPr>
          <p:nvPr/>
        </p:nvSpPr>
        <p:spPr bwMode="auto">
          <a:xfrm>
            <a:off x="0" y="1196975"/>
            <a:ext cx="8820150" cy="936625"/>
          </a:xfrm>
          <a:custGeom>
            <a:avLst/>
            <a:gdLst>
              <a:gd name="T0" fmla="*/ 11426 w 11642"/>
              <a:gd name="T1" fmla="*/ 1272 h 1272"/>
              <a:gd name="T2" fmla="*/ 11642 w 11642"/>
              <a:gd name="T3" fmla="*/ 1057 h 1272"/>
              <a:gd name="T4" fmla="*/ 11642 w 11642"/>
              <a:gd name="T5" fmla="*/ 1057 h 1272"/>
              <a:gd name="T6" fmla="*/ 11642 w 11642"/>
              <a:gd name="T7" fmla="*/ 216 h 1272"/>
              <a:gd name="T8" fmla="*/ 11426 w 11642"/>
              <a:gd name="T9" fmla="*/ 0 h 1272"/>
              <a:gd name="T10" fmla="*/ 11426 w 11642"/>
              <a:gd name="T11" fmla="*/ 0 h 1272"/>
              <a:gd name="T12" fmla="*/ 216 w 11642"/>
              <a:gd name="T13" fmla="*/ 0 h 1272"/>
              <a:gd name="T14" fmla="*/ 0 w 11642"/>
              <a:gd name="T15" fmla="*/ 216 h 1272"/>
              <a:gd name="T16" fmla="*/ 0 w 11642"/>
              <a:gd name="T17" fmla="*/ 216 h 1272"/>
              <a:gd name="T18" fmla="*/ 0 w 11642"/>
              <a:gd name="T19" fmla="*/ 1057 h 1272"/>
              <a:gd name="T20" fmla="*/ 216 w 11642"/>
              <a:gd name="T21" fmla="*/ 1272 h 1272"/>
              <a:gd name="T22" fmla="*/ 216 w 11642"/>
              <a:gd name="T23" fmla="*/ 1272 h 1272"/>
              <a:gd name="T24" fmla="*/ 11426 w 11642"/>
              <a:gd name="T25" fmla="*/ 1272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2" h="1272">
                <a:moveTo>
                  <a:pt x="11426" y="1272"/>
                </a:moveTo>
                <a:cubicBezTo>
                  <a:pt x="11545" y="1272"/>
                  <a:pt x="11642" y="1176"/>
                  <a:pt x="11642" y="1057"/>
                </a:cubicBezTo>
                <a:lnTo>
                  <a:pt x="11642" y="1057"/>
                </a:lnTo>
                <a:lnTo>
                  <a:pt x="11642" y="216"/>
                </a:lnTo>
                <a:cubicBezTo>
                  <a:pt x="11642" y="97"/>
                  <a:pt x="11545" y="0"/>
                  <a:pt x="11426" y="0"/>
                </a:cubicBezTo>
                <a:lnTo>
                  <a:pt x="11426" y="0"/>
                </a:lnTo>
                <a:lnTo>
                  <a:pt x="216" y="0"/>
                </a:lnTo>
                <a:cubicBezTo>
                  <a:pt x="97" y="0"/>
                  <a:pt x="0" y="97"/>
                  <a:pt x="0" y="216"/>
                </a:cubicBezTo>
                <a:lnTo>
                  <a:pt x="0" y="216"/>
                </a:lnTo>
                <a:lnTo>
                  <a:pt x="0" y="1057"/>
                </a:lnTo>
                <a:cubicBezTo>
                  <a:pt x="0" y="1176"/>
                  <a:pt x="97" y="1272"/>
                  <a:pt x="216" y="1272"/>
                </a:cubicBezTo>
                <a:lnTo>
                  <a:pt x="216" y="1272"/>
                </a:lnTo>
                <a:lnTo>
                  <a:pt x="11426" y="1272"/>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176" name="Rectangle 16"/>
          <p:cNvSpPr>
            <a:spLocks noChangeArrowheads="1"/>
          </p:cNvSpPr>
          <p:nvPr/>
        </p:nvSpPr>
        <p:spPr bwMode="auto">
          <a:xfrm>
            <a:off x="6804025" y="1196975"/>
            <a:ext cx="19319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1600" b="1">
                <a:solidFill>
                  <a:srgbClr val="000000"/>
                </a:solidFill>
              </a:rPr>
              <a:t>Policy interventions</a:t>
            </a:r>
            <a:endParaRPr lang="de-DE" sz="1600"/>
          </a:p>
        </p:txBody>
      </p:sp>
      <p:sp>
        <p:nvSpPr>
          <p:cNvPr id="220186" name="Freeform 26"/>
          <p:cNvSpPr>
            <a:spLocks/>
          </p:cNvSpPr>
          <p:nvPr/>
        </p:nvSpPr>
        <p:spPr bwMode="auto">
          <a:xfrm>
            <a:off x="3276600" y="1196975"/>
            <a:ext cx="1439863" cy="1141413"/>
          </a:xfrm>
          <a:custGeom>
            <a:avLst/>
            <a:gdLst>
              <a:gd name="T0" fmla="*/ 370 w 801"/>
              <a:gd name="T1" fmla="*/ 559 h 719"/>
              <a:gd name="T2" fmla="*/ 370 w 801"/>
              <a:gd name="T3" fmla="*/ 620 h 719"/>
              <a:gd name="T4" fmla="*/ 340 w 801"/>
              <a:gd name="T5" fmla="*/ 620 h 719"/>
              <a:gd name="T6" fmla="*/ 401 w 801"/>
              <a:gd name="T7" fmla="*/ 719 h 719"/>
              <a:gd name="T8" fmla="*/ 460 w 801"/>
              <a:gd name="T9" fmla="*/ 620 h 719"/>
              <a:gd name="T10" fmla="*/ 430 w 801"/>
              <a:gd name="T11" fmla="*/ 620 h 719"/>
              <a:gd name="T12" fmla="*/ 430 w 801"/>
              <a:gd name="T13" fmla="*/ 559 h 719"/>
              <a:gd name="T14" fmla="*/ 801 w 801"/>
              <a:gd name="T15" fmla="*/ 559 h 719"/>
              <a:gd name="T16" fmla="*/ 801 w 801"/>
              <a:gd name="T17" fmla="*/ 0 h 719"/>
              <a:gd name="T18" fmla="*/ 0 w 801"/>
              <a:gd name="T19" fmla="*/ 0 h 719"/>
              <a:gd name="T20" fmla="*/ 0 w 801"/>
              <a:gd name="T21" fmla="*/ 559 h 719"/>
              <a:gd name="T22" fmla="*/ 370 w 801"/>
              <a:gd name="T23" fmla="*/ 559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1" h="719">
                <a:moveTo>
                  <a:pt x="370" y="559"/>
                </a:moveTo>
                <a:lnTo>
                  <a:pt x="370" y="620"/>
                </a:lnTo>
                <a:lnTo>
                  <a:pt x="340" y="620"/>
                </a:lnTo>
                <a:lnTo>
                  <a:pt x="401" y="719"/>
                </a:lnTo>
                <a:lnTo>
                  <a:pt x="460" y="620"/>
                </a:lnTo>
                <a:lnTo>
                  <a:pt x="430" y="620"/>
                </a:lnTo>
                <a:lnTo>
                  <a:pt x="430" y="559"/>
                </a:lnTo>
                <a:lnTo>
                  <a:pt x="801" y="559"/>
                </a:lnTo>
                <a:lnTo>
                  <a:pt x="801" y="0"/>
                </a:lnTo>
                <a:lnTo>
                  <a:pt x="0" y="0"/>
                </a:lnTo>
                <a:lnTo>
                  <a:pt x="0" y="559"/>
                </a:lnTo>
                <a:lnTo>
                  <a:pt x="370" y="559"/>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191" name="Freeform 31"/>
          <p:cNvSpPr>
            <a:spLocks/>
          </p:cNvSpPr>
          <p:nvPr/>
        </p:nvSpPr>
        <p:spPr bwMode="auto">
          <a:xfrm>
            <a:off x="3276600" y="5013325"/>
            <a:ext cx="1406525" cy="1008063"/>
          </a:xfrm>
          <a:custGeom>
            <a:avLst/>
            <a:gdLst>
              <a:gd name="T0" fmla="*/ 1496 w 1712"/>
              <a:gd name="T1" fmla="*/ 1293 h 1293"/>
              <a:gd name="T2" fmla="*/ 1712 w 1712"/>
              <a:gd name="T3" fmla="*/ 1078 h 1293"/>
              <a:gd name="T4" fmla="*/ 1712 w 1712"/>
              <a:gd name="T5" fmla="*/ 215 h 1293"/>
              <a:gd name="T6" fmla="*/ 1496 w 1712"/>
              <a:gd name="T7" fmla="*/ 0 h 1293"/>
              <a:gd name="T8" fmla="*/ 1496 w 1712"/>
              <a:gd name="T9" fmla="*/ 0 h 1293"/>
              <a:gd name="T10" fmla="*/ 216 w 1712"/>
              <a:gd name="T11" fmla="*/ 0 h 1293"/>
              <a:gd name="T12" fmla="*/ 0 w 1712"/>
              <a:gd name="T13" fmla="*/ 215 h 1293"/>
              <a:gd name="T14" fmla="*/ 0 w 1712"/>
              <a:gd name="T15" fmla="*/ 215 h 1293"/>
              <a:gd name="T16" fmla="*/ 0 w 1712"/>
              <a:gd name="T17" fmla="*/ 1078 h 1293"/>
              <a:gd name="T18" fmla="*/ 216 w 1712"/>
              <a:gd name="T19" fmla="*/ 1293 h 1293"/>
              <a:gd name="T20" fmla="*/ 1496 w 1712"/>
              <a:gd name="T21" fmla="*/ 1293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2" h="1293">
                <a:moveTo>
                  <a:pt x="1496" y="1293"/>
                </a:moveTo>
                <a:cubicBezTo>
                  <a:pt x="1615" y="1293"/>
                  <a:pt x="1712" y="1197"/>
                  <a:pt x="1712" y="1078"/>
                </a:cubicBezTo>
                <a:lnTo>
                  <a:pt x="1712" y="215"/>
                </a:lnTo>
                <a:cubicBezTo>
                  <a:pt x="1712" y="96"/>
                  <a:pt x="1615" y="0"/>
                  <a:pt x="1496" y="0"/>
                </a:cubicBezTo>
                <a:lnTo>
                  <a:pt x="1496" y="0"/>
                </a:lnTo>
                <a:lnTo>
                  <a:pt x="216" y="0"/>
                </a:lnTo>
                <a:cubicBezTo>
                  <a:pt x="97" y="0"/>
                  <a:pt x="0" y="96"/>
                  <a:pt x="0" y="215"/>
                </a:cubicBezTo>
                <a:lnTo>
                  <a:pt x="0" y="215"/>
                </a:lnTo>
                <a:lnTo>
                  <a:pt x="0" y="1078"/>
                </a:lnTo>
                <a:cubicBezTo>
                  <a:pt x="0" y="1197"/>
                  <a:pt x="97" y="1293"/>
                  <a:pt x="216" y="1293"/>
                </a:cubicBezTo>
                <a:lnTo>
                  <a:pt x="1496" y="1293"/>
                </a:lnTo>
                <a:close/>
              </a:path>
            </a:pathLst>
          </a:custGeom>
          <a:solidFill>
            <a:srgbClr val="FFFFFF"/>
          </a:solidFill>
          <a:ln w="0">
            <a:solidFill>
              <a:srgbClr val="000000"/>
            </a:solidFill>
            <a:prstDash val="solid"/>
            <a:round/>
            <a:headEnd/>
            <a:tailEnd/>
          </a:ln>
        </p:spPr>
        <p:txBody>
          <a:bodyPr/>
          <a:lstStyle/>
          <a:p>
            <a:endParaRPr lang="de-DE"/>
          </a:p>
        </p:txBody>
      </p:sp>
      <p:sp>
        <p:nvSpPr>
          <p:cNvPr id="220192" name="Freeform 32"/>
          <p:cNvSpPr>
            <a:spLocks/>
          </p:cNvSpPr>
          <p:nvPr/>
        </p:nvSpPr>
        <p:spPr bwMode="auto">
          <a:xfrm>
            <a:off x="3276600" y="5013325"/>
            <a:ext cx="1406525" cy="1008063"/>
          </a:xfrm>
          <a:custGeom>
            <a:avLst/>
            <a:gdLst>
              <a:gd name="T0" fmla="*/ 1496 w 1712"/>
              <a:gd name="T1" fmla="*/ 1293 h 1293"/>
              <a:gd name="T2" fmla="*/ 1712 w 1712"/>
              <a:gd name="T3" fmla="*/ 1078 h 1293"/>
              <a:gd name="T4" fmla="*/ 1712 w 1712"/>
              <a:gd name="T5" fmla="*/ 215 h 1293"/>
              <a:gd name="T6" fmla="*/ 1496 w 1712"/>
              <a:gd name="T7" fmla="*/ 0 h 1293"/>
              <a:gd name="T8" fmla="*/ 1496 w 1712"/>
              <a:gd name="T9" fmla="*/ 0 h 1293"/>
              <a:gd name="T10" fmla="*/ 216 w 1712"/>
              <a:gd name="T11" fmla="*/ 0 h 1293"/>
              <a:gd name="T12" fmla="*/ 0 w 1712"/>
              <a:gd name="T13" fmla="*/ 215 h 1293"/>
              <a:gd name="T14" fmla="*/ 0 w 1712"/>
              <a:gd name="T15" fmla="*/ 215 h 1293"/>
              <a:gd name="T16" fmla="*/ 0 w 1712"/>
              <a:gd name="T17" fmla="*/ 1078 h 1293"/>
              <a:gd name="T18" fmla="*/ 216 w 1712"/>
              <a:gd name="T19" fmla="*/ 1293 h 1293"/>
              <a:gd name="T20" fmla="*/ 1496 w 1712"/>
              <a:gd name="T21" fmla="*/ 1293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2" h="1293">
                <a:moveTo>
                  <a:pt x="1496" y="1293"/>
                </a:moveTo>
                <a:cubicBezTo>
                  <a:pt x="1615" y="1293"/>
                  <a:pt x="1712" y="1197"/>
                  <a:pt x="1712" y="1078"/>
                </a:cubicBezTo>
                <a:lnTo>
                  <a:pt x="1712" y="215"/>
                </a:lnTo>
                <a:cubicBezTo>
                  <a:pt x="1712" y="96"/>
                  <a:pt x="1615" y="0"/>
                  <a:pt x="1496" y="0"/>
                </a:cubicBezTo>
                <a:lnTo>
                  <a:pt x="1496" y="0"/>
                </a:lnTo>
                <a:lnTo>
                  <a:pt x="216" y="0"/>
                </a:lnTo>
                <a:cubicBezTo>
                  <a:pt x="97" y="0"/>
                  <a:pt x="0" y="96"/>
                  <a:pt x="0" y="215"/>
                </a:cubicBezTo>
                <a:lnTo>
                  <a:pt x="0" y="215"/>
                </a:lnTo>
                <a:lnTo>
                  <a:pt x="0" y="1078"/>
                </a:lnTo>
                <a:cubicBezTo>
                  <a:pt x="0" y="1197"/>
                  <a:pt x="97" y="1293"/>
                  <a:pt x="216" y="1293"/>
                </a:cubicBezTo>
                <a:lnTo>
                  <a:pt x="1496" y="1293"/>
                </a:lnTo>
                <a:close/>
              </a:path>
            </a:pathLst>
          </a:custGeom>
          <a:noFill/>
          <a:ln w="34925"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199" name="Freeform 39"/>
          <p:cNvSpPr>
            <a:spLocks/>
          </p:cNvSpPr>
          <p:nvPr/>
        </p:nvSpPr>
        <p:spPr bwMode="auto">
          <a:xfrm>
            <a:off x="4859338" y="5013325"/>
            <a:ext cx="1295400" cy="1008063"/>
          </a:xfrm>
          <a:custGeom>
            <a:avLst/>
            <a:gdLst>
              <a:gd name="T0" fmla="*/ 1440 w 1656"/>
              <a:gd name="T1" fmla="*/ 1293 h 1293"/>
              <a:gd name="T2" fmla="*/ 1656 w 1656"/>
              <a:gd name="T3" fmla="*/ 1078 h 1293"/>
              <a:gd name="T4" fmla="*/ 1656 w 1656"/>
              <a:gd name="T5" fmla="*/ 215 h 1293"/>
              <a:gd name="T6" fmla="*/ 1440 w 1656"/>
              <a:gd name="T7" fmla="*/ 0 h 1293"/>
              <a:gd name="T8" fmla="*/ 1440 w 1656"/>
              <a:gd name="T9" fmla="*/ 0 h 1293"/>
              <a:gd name="T10" fmla="*/ 216 w 1656"/>
              <a:gd name="T11" fmla="*/ 0 h 1293"/>
              <a:gd name="T12" fmla="*/ 0 w 1656"/>
              <a:gd name="T13" fmla="*/ 215 h 1293"/>
              <a:gd name="T14" fmla="*/ 0 w 1656"/>
              <a:gd name="T15" fmla="*/ 215 h 1293"/>
              <a:gd name="T16" fmla="*/ 0 w 1656"/>
              <a:gd name="T17" fmla="*/ 1078 h 1293"/>
              <a:gd name="T18" fmla="*/ 216 w 1656"/>
              <a:gd name="T19" fmla="*/ 1293 h 1293"/>
              <a:gd name="T20" fmla="*/ 216 w 1656"/>
              <a:gd name="T21" fmla="*/ 1293 h 1293"/>
              <a:gd name="T22" fmla="*/ 1440 w 1656"/>
              <a:gd name="T23" fmla="*/ 1293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6" h="1293">
                <a:moveTo>
                  <a:pt x="1440" y="1293"/>
                </a:moveTo>
                <a:cubicBezTo>
                  <a:pt x="1559" y="1293"/>
                  <a:pt x="1656" y="1197"/>
                  <a:pt x="1656" y="1078"/>
                </a:cubicBezTo>
                <a:lnTo>
                  <a:pt x="1656" y="215"/>
                </a:lnTo>
                <a:cubicBezTo>
                  <a:pt x="1656" y="96"/>
                  <a:pt x="1559" y="0"/>
                  <a:pt x="1440" y="0"/>
                </a:cubicBezTo>
                <a:lnTo>
                  <a:pt x="1440" y="0"/>
                </a:lnTo>
                <a:lnTo>
                  <a:pt x="216" y="0"/>
                </a:lnTo>
                <a:cubicBezTo>
                  <a:pt x="97" y="0"/>
                  <a:pt x="0" y="96"/>
                  <a:pt x="0" y="215"/>
                </a:cubicBezTo>
                <a:lnTo>
                  <a:pt x="0" y="215"/>
                </a:lnTo>
                <a:lnTo>
                  <a:pt x="0" y="1078"/>
                </a:lnTo>
                <a:cubicBezTo>
                  <a:pt x="0" y="1197"/>
                  <a:pt x="97" y="1293"/>
                  <a:pt x="216" y="1293"/>
                </a:cubicBezTo>
                <a:lnTo>
                  <a:pt x="216" y="1293"/>
                </a:lnTo>
                <a:lnTo>
                  <a:pt x="1440" y="1293"/>
                </a:lnTo>
                <a:close/>
              </a:path>
            </a:pathLst>
          </a:custGeom>
          <a:solidFill>
            <a:srgbClr val="FFFFFF"/>
          </a:solidFill>
          <a:ln w="0">
            <a:solidFill>
              <a:srgbClr val="000000"/>
            </a:solidFill>
            <a:prstDash val="solid"/>
            <a:round/>
            <a:headEnd/>
            <a:tailEnd/>
          </a:ln>
        </p:spPr>
        <p:txBody>
          <a:bodyPr/>
          <a:lstStyle/>
          <a:p>
            <a:endParaRPr lang="de-DE"/>
          </a:p>
        </p:txBody>
      </p:sp>
      <p:sp>
        <p:nvSpPr>
          <p:cNvPr id="220200" name="Freeform 40"/>
          <p:cNvSpPr>
            <a:spLocks/>
          </p:cNvSpPr>
          <p:nvPr/>
        </p:nvSpPr>
        <p:spPr bwMode="auto">
          <a:xfrm>
            <a:off x="4859338" y="5013325"/>
            <a:ext cx="1295400" cy="1008063"/>
          </a:xfrm>
          <a:custGeom>
            <a:avLst/>
            <a:gdLst>
              <a:gd name="T0" fmla="*/ 1440 w 1656"/>
              <a:gd name="T1" fmla="*/ 1293 h 1293"/>
              <a:gd name="T2" fmla="*/ 1656 w 1656"/>
              <a:gd name="T3" fmla="*/ 1078 h 1293"/>
              <a:gd name="T4" fmla="*/ 1656 w 1656"/>
              <a:gd name="T5" fmla="*/ 215 h 1293"/>
              <a:gd name="T6" fmla="*/ 1440 w 1656"/>
              <a:gd name="T7" fmla="*/ 0 h 1293"/>
              <a:gd name="T8" fmla="*/ 1440 w 1656"/>
              <a:gd name="T9" fmla="*/ 0 h 1293"/>
              <a:gd name="T10" fmla="*/ 216 w 1656"/>
              <a:gd name="T11" fmla="*/ 0 h 1293"/>
              <a:gd name="T12" fmla="*/ 0 w 1656"/>
              <a:gd name="T13" fmla="*/ 215 h 1293"/>
              <a:gd name="T14" fmla="*/ 0 w 1656"/>
              <a:gd name="T15" fmla="*/ 215 h 1293"/>
              <a:gd name="T16" fmla="*/ 0 w 1656"/>
              <a:gd name="T17" fmla="*/ 1078 h 1293"/>
              <a:gd name="T18" fmla="*/ 216 w 1656"/>
              <a:gd name="T19" fmla="*/ 1293 h 1293"/>
              <a:gd name="T20" fmla="*/ 216 w 1656"/>
              <a:gd name="T21" fmla="*/ 1293 h 1293"/>
              <a:gd name="T22" fmla="*/ 1440 w 1656"/>
              <a:gd name="T23" fmla="*/ 1293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6" h="1293">
                <a:moveTo>
                  <a:pt x="1440" y="1293"/>
                </a:moveTo>
                <a:cubicBezTo>
                  <a:pt x="1559" y="1293"/>
                  <a:pt x="1656" y="1197"/>
                  <a:pt x="1656" y="1078"/>
                </a:cubicBezTo>
                <a:lnTo>
                  <a:pt x="1656" y="215"/>
                </a:lnTo>
                <a:cubicBezTo>
                  <a:pt x="1656" y="96"/>
                  <a:pt x="1559" y="0"/>
                  <a:pt x="1440" y="0"/>
                </a:cubicBezTo>
                <a:lnTo>
                  <a:pt x="1440" y="0"/>
                </a:lnTo>
                <a:lnTo>
                  <a:pt x="216" y="0"/>
                </a:lnTo>
                <a:cubicBezTo>
                  <a:pt x="97" y="0"/>
                  <a:pt x="0" y="96"/>
                  <a:pt x="0" y="215"/>
                </a:cubicBezTo>
                <a:lnTo>
                  <a:pt x="0" y="215"/>
                </a:lnTo>
                <a:lnTo>
                  <a:pt x="0" y="1078"/>
                </a:lnTo>
                <a:cubicBezTo>
                  <a:pt x="0" y="1197"/>
                  <a:pt x="97" y="1293"/>
                  <a:pt x="216" y="1293"/>
                </a:cubicBezTo>
                <a:lnTo>
                  <a:pt x="216" y="1293"/>
                </a:lnTo>
                <a:lnTo>
                  <a:pt x="1440" y="1293"/>
                </a:lnTo>
                <a:close/>
              </a:path>
            </a:pathLst>
          </a:custGeom>
          <a:noFill/>
          <a:ln w="34925"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212" name="Freeform 52"/>
          <p:cNvSpPr>
            <a:spLocks/>
          </p:cNvSpPr>
          <p:nvPr/>
        </p:nvSpPr>
        <p:spPr bwMode="auto">
          <a:xfrm>
            <a:off x="4787900" y="1196975"/>
            <a:ext cx="1522413" cy="1111250"/>
          </a:xfrm>
          <a:custGeom>
            <a:avLst/>
            <a:gdLst>
              <a:gd name="T0" fmla="*/ 450 w 959"/>
              <a:gd name="T1" fmla="*/ 540 h 700"/>
              <a:gd name="T2" fmla="*/ 450 w 959"/>
              <a:gd name="T3" fmla="*/ 600 h 700"/>
              <a:gd name="T4" fmla="*/ 419 w 959"/>
              <a:gd name="T5" fmla="*/ 600 h 700"/>
              <a:gd name="T6" fmla="*/ 480 w 959"/>
              <a:gd name="T7" fmla="*/ 700 h 700"/>
              <a:gd name="T8" fmla="*/ 540 w 959"/>
              <a:gd name="T9" fmla="*/ 600 h 700"/>
              <a:gd name="T10" fmla="*/ 509 w 959"/>
              <a:gd name="T11" fmla="*/ 600 h 700"/>
              <a:gd name="T12" fmla="*/ 509 w 959"/>
              <a:gd name="T13" fmla="*/ 540 h 700"/>
              <a:gd name="T14" fmla="*/ 959 w 959"/>
              <a:gd name="T15" fmla="*/ 540 h 700"/>
              <a:gd name="T16" fmla="*/ 959 w 959"/>
              <a:gd name="T17" fmla="*/ 0 h 700"/>
              <a:gd name="T18" fmla="*/ 0 w 959"/>
              <a:gd name="T19" fmla="*/ 0 h 700"/>
              <a:gd name="T20" fmla="*/ 0 w 959"/>
              <a:gd name="T21" fmla="*/ 540 h 700"/>
              <a:gd name="T22" fmla="*/ 450 w 959"/>
              <a:gd name="T23" fmla="*/ 54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9" h="700">
                <a:moveTo>
                  <a:pt x="450" y="540"/>
                </a:moveTo>
                <a:lnTo>
                  <a:pt x="450" y="600"/>
                </a:lnTo>
                <a:lnTo>
                  <a:pt x="419" y="600"/>
                </a:lnTo>
                <a:lnTo>
                  <a:pt x="480" y="700"/>
                </a:lnTo>
                <a:lnTo>
                  <a:pt x="540" y="600"/>
                </a:lnTo>
                <a:lnTo>
                  <a:pt x="509" y="600"/>
                </a:lnTo>
                <a:lnTo>
                  <a:pt x="509" y="540"/>
                </a:lnTo>
                <a:lnTo>
                  <a:pt x="959" y="540"/>
                </a:lnTo>
                <a:lnTo>
                  <a:pt x="959" y="0"/>
                </a:lnTo>
                <a:lnTo>
                  <a:pt x="0" y="0"/>
                </a:lnTo>
                <a:lnTo>
                  <a:pt x="0" y="540"/>
                </a:lnTo>
                <a:lnTo>
                  <a:pt x="450" y="54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218" name="Freeform 58"/>
          <p:cNvSpPr>
            <a:spLocks/>
          </p:cNvSpPr>
          <p:nvPr/>
        </p:nvSpPr>
        <p:spPr bwMode="auto">
          <a:xfrm>
            <a:off x="6227763" y="5734050"/>
            <a:ext cx="1512887" cy="823913"/>
          </a:xfrm>
          <a:custGeom>
            <a:avLst/>
            <a:gdLst>
              <a:gd name="T0" fmla="*/ 1466 w 1681"/>
              <a:gd name="T1" fmla="*/ 1121 h 1121"/>
              <a:gd name="T2" fmla="*/ 1681 w 1681"/>
              <a:gd name="T3" fmla="*/ 906 h 1121"/>
              <a:gd name="T4" fmla="*/ 1681 w 1681"/>
              <a:gd name="T5" fmla="*/ 216 h 1121"/>
              <a:gd name="T6" fmla="*/ 1466 w 1681"/>
              <a:gd name="T7" fmla="*/ 0 h 1121"/>
              <a:gd name="T8" fmla="*/ 1466 w 1681"/>
              <a:gd name="T9" fmla="*/ 0 h 1121"/>
              <a:gd name="T10" fmla="*/ 215 w 1681"/>
              <a:gd name="T11" fmla="*/ 0 h 1121"/>
              <a:gd name="T12" fmla="*/ 0 w 1681"/>
              <a:gd name="T13" fmla="*/ 216 h 1121"/>
              <a:gd name="T14" fmla="*/ 0 w 1681"/>
              <a:gd name="T15" fmla="*/ 216 h 1121"/>
              <a:gd name="T16" fmla="*/ 0 w 1681"/>
              <a:gd name="T17" fmla="*/ 906 h 1121"/>
              <a:gd name="T18" fmla="*/ 215 w 1681"/>
              <a:gd name="T19" fmla="*/ 1121 h 1121"/>
              <a:gd name="T20" fmla="*/ 215 w 1681"/>
              <a:gd name="T21" fmla="*/ 1121 h 1121"/>
              <a:gd name="T22" fmla="*/ 1466 w 1681"/>
              <a:gd name="T23" fmla="*/ 112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1" h="1121">
                <a:moveTo>
                  <a:pt x="1466" y="1121"/>
                </a:moveTo>
                <a:cubicBezTo>
                  <a:pt x="1585" y="1121"/>
                  <a:pt x="1681" y="1025"/>
                  <a:pt x="1681" y="906"/>
                </a:cubicBezTo>
                <a:lnTo>
                  <a:pt x="1681" y="216"/>
                </a:lnTo>
                <a:cubicBezTo>
                  <a:pt x="1681" y="97"/>
                  <a:pt x="1585" y="0"/>
                  <a:pt x="1466" y="0"/>
                </a:cubicBezTo>
                <a:lnTo>
                  <a:pt x="1466" y="0"/>
                </a:lnTo>
                <a:lnTo>
                  <a:pt x="215" y="0"/>
                </a:lnTo>
                <a:cubicBezTo>
                  <a:pt x="96" y="0"/>
                  <a:pt x="0" y="97"/>
                  <a:pt x="0" y="216"/>
                </a:cubicBezTo>
                <a:lnTo>
                  <a:pt x="0" y="216"/>
                </a:lnTo>
                <a:lnTo>
                  <a:pt x="0" y="906"/>
                </a:lnTo>
                <a:cubicBezTo>
                  <a:pt x="0" y="1025"/>
                  <a:pt x="96" y="1121"/>
                  <a:pt x="215" y="1121"/>
                </a:cubicBezTo>
                <a:lnTo>
                  <a:pt x="215" y="1121"/>
                </a:lnTo>
                <a:lnTo>
                  <a:pt x="1466" y="1121"/>
                </a:lnTo>
                <a:close/>
              </a:path>
            </a:pathLst>
          </a:custGeom>
          <a:solidFill>
            <a:srgbClr val="FFFFFF"/>
          </a:solidFill>
          <a:ln w="0">
            <a:solidFill>
              <a:srgbClr val="000000"/>
            </a:solidFill>
            <a:prstDash val="solid"/>
            <a:round/>
            <a:headEnd/>
            <a:tailEnd/>
          </a:ln>
        </p:spPr>
        <p:txBody>
          <a:bodyPr/>
          <a:lstStyle/>
          <a:p>
            <a:endParaRPr lang="de-DE"/>
          </a:p>
        </p:txBody>
      </p:sp>
      <p:sp>
        <p:nvSpPr>
          <p:cNvPr id="220219" name="Freeform 59"/>
          <p:cNvSpPr>
            <a:spLocks/>
          </p:cNvSpPr>
          <p:nvPr/>
        </p:nvSpPr>
        <p:spPr bwMode="auto">
          <a:xfrm>
            <a:off x="6227763" y="5734050"/>
            <a:ext cx="1512887" cy="823913"/>
          </a:xfrm>
          <a:custGeom>
            <a:avLst/>
            <a:gdLst>
              <a:gd name="T0" fmla="*/ 1466 w 1681"/>
              <a:gd name="T1" fmla="*/ 1121 h 1121"/>
              <a:gd name="T2" fmla="*/ 1681 w 1681"/>
              <a:gd name="T3" fmla="*/ 906 h 1121"/>
              <a:gd name="T4" fmla="*/ 1681 w 1681"/>
              <a:gd name="T5" fmla="*/ 216 h 1121"/>
              <a:gd name="T6" fmla="*/ 1466 w 1681"/>
              <a:gd name="T7" fmla="*/ 0 h 1121"/>
              <a:gd name="T8" fmla="*/ 1466 w 1681"/>
              <a:gd name="T9" fmla="*/ 0 h 1121"/>
              <a:gd name="T10" fmla="*/ 215 w 1681"/>
              <a:gd name="T11" fmla="*/ 0 h 1121"/>
              <a:gd name="T12" fmla="*/ 0 w 1681"/>
              <a:gd name="T13" fmla="*/ 216 h 1121"/>
              <a:gd name="T14" fmla="*/ 0 w 1681"/>
              <a:gd name="T15" fmla="*/ 216 h 1121"/>
              <a:gd name="T16" fmla="*/ 0 w 1681"/>
              <a:gd name="T17" fmla="*/ 906 h 1121"/>
              <a:gd name="T18" fmla="*/ 215 w 1681"/>
              <a:gd name="T19" fmla="*/ 1121 h 1121"/>
              <a:gd name="T20" fmla="*/ 215 w 1681"/>
              <a:gd name="T21" fmla="*/ 1121 h 1121"/>
              <a:gd name="T22" fmla="*/ 1466 w 1681"/>
              <a:gd name="T23" fmla="*/ 112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1" h="1121">
                <a:moveTo>
                  <a:pt x="1466" y="1121"/>
                </a:moveTo>
                <a:cubicBezTo>
                  <a:pt x="1585" y="1121"/>
                  <a:pt x="1681" y="1025"/>
                  <a:pt x="1681" y="906"/>
                </a:cubicBezTo>
                <a:lnTo>
                  <a:pt x="1681" y="216"/>
                </a:lnTo>
                <a:cubicBezTo>
                  <a:pt x="1681" y="97"/>
                  <a:pt x="1585" y="0"/>
                  <a:pt x="1466" y="0"/>
                </a:cubicBezTo>
                <a:lnTo>
                  <a:pt x="1466" y="0"/>
                </a:lnTo>
                <a:lnTo>
                  <a:pt x="215" y="0"/>
                </a:lnTo>
                <a:cubicBezTo>
                  <a:pt x="96" y="0"/>
                  <a:pt x="0" y="97"/>
                  <a:pt x="0" y="216"/>
                </a:cubicBezTo>
                <a:lnTo>
                  <a:pt x="0" y="216"/>
                </a:lnTo>
                <a:lnTo>
                  <a:pt x="0" y="906"/>
                </a:lnTo>
                <a:cubicBezTo>
                  <a:pt x="0" y="1025"/>
                  <a:pt x="96" y="1121"/>
                  <a:pt x="215" y="1121"/>
                </a:cubicBezTo>
                <a:lnTo>
                  <a:pt x="215" y="1121"/>
                </a:lnTo>
                <a:lnTo>
                  <a:pt x="1466" y="1121"/>
                </a:lnTo>
                <a:close/>
              </a:path>
            </a:pathLst>
          </a:custGeom>
          <a:noFill/>
          <a:ln w="34925"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226" name="Freeform 66"/>
          <p:cNvSpPr>
            <a:spLocks/>
          </p:cNvSpPr>
          <p:nvPr/>
        </p:nvSpPr>
        <p:spPr bwMode="auto">
          <a:xfrm>
            <a:off x="1606550" y="2182813"/>
            <a:ext cx="1452563" cy="2605087"/>
          </a:xfrm>
          <a:custGeom>
            <a:avLst/>
            <a:gdLst>
              <a:gd name="T0" fmla="*/ 470 w 1000"/>
              <a:gd name="T1" fmla="*/ 701 h 1641"/>
              <a:gd name="T2" fmla="*/ 470 w 1000"/>
              <a:gd name="T3" fmla="*/ 1541 h 1641"/>
              <a:gd name="T4" fmla="*/ 440 w 1000"/>
              <a:gd name="T5" fmla="*/ 1541 h 1641"/>
              <a:gd name="T6" fmla="*/ 500 w 1000"/>
              <a:gd name="T7" fmla="*/ 1641 h 1641"/>
              <a:gd name="T8" fmla="*/ 560 w 1000"/>
              <a:gd name="T9" fmla="*/ 1541 h 1641"/>
              <a:gd name="T10" fmla="*/ 530 w 1000"/>
              <a:gd name="T11" fmla="*/ 1541 h 1641"/>
              <a:gd name="T12" fmla="*/ 530 w 1000"/>
              <a:gd name="T13" fmla="*/ 701 h 1641"/>
              <a:gd name="T14" fmla="*/ 1000 w 1000"/>
              <a:gd name="T15" fmla="*/ 701 h 1641"/>
              <a:gd name="T16" fmla="*/ 1000 w 1000"/>
              <a:gd name="T17" fmla="*/ 0 h 1641"/>
              <a:gd name="T18" fmla="*/ 0 w 1000"/>
              <a:gd name="T19" fmla="*/ 0 h 1641"/>
              <a:gd name="T20" fmla="*/ 0 w 1000"/>
              <a:gd name="T21" fmla="*/ 701 h 1641"/>
              <a:gd name="T22" fmla="*/ 470 w 1000"/>
              <a:gd name="T23" fmla="*/ 701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0" h="1641">
                <a:moveTo>
                  <a:pt x="470" y="701"/>
                </a:moveTo>
                <a:lnTo>
                  <a:pt x="470" y="1541"/>
                </a:lnTo>
                <a:lnTo>
                  <a:pt x="440" y="1541"/>
                </a:lnTo>
                <a:lnTo>
                  <a:pt x="500" y="1641"/>
                </a:lnTo>
                <a:lnTo>
                  <a:pt x="560" y="1541"/>
                </a:lnTo>
                <a:lnTo>
                  <a:pt x="530" y="1541"/>
                </a:lnTo>
                <a:lnTo>
                  <a:pt x="530" y="701"/>
                </a:lnTo>
                <a:lnTo>
                  <a:pt x="1000" y="701"/>
                </a:lnTo>
                <a:lnTo>
                  <a:pt x="1000" y="0"/>
                </a:lnTo>
                <a:lnTo>
                  <a:pt x="0" y="0"/>
                </a:lnTo>
                <a:lnTo>
                  <a:pt x="0" y="701"/>
                </a:lnTo>
                <a:lnTo>
                  <a:pt x="470" y="701"/>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0227" name="Freeform 67"/>
          <p:cNvSpPr>
            <a:spLocks/>
          </p:cNvSpPr>
          <p:nvPr/>
        </p:nvSpPr>
        <p:spPr bwMode="auto">
          <a:xfrm>
            <a:off x="1606550" y="2182813"/>
            <a:ext cx="1452563" cy="2605087"/>
          </a:xfrm>
          <a:custGeom>
            <a:avLst/>
            <a:gdLst>
              <a:gd name="T0" fmla="*/ 470 w 1000"/>
              <a:gd name="T1" fmla="*/ 701 h 1641"/>
              <a:gd name="T2" fmla="*/ 470 w 1000"/>
              <a:gd name="T3" fmla="*/ 1541 h 1641"/>
              <a:gd name="T4" fmla="*/ 440 w 1000"/>
              <a:gd name="T5" fmla="*/ 1541 h 1641"/>
              <a:gd name="T6" fmla="*/ 500 w 1000"/>
              <a:gd name="T7" fmla="*/ 1641 h 1641"/>
              <a:gd name="T8" fmla="*/ 560 w 1000"/>
              <a:gd name="T9" fmla="*/ 1541 h 1641"/>
              <a:gd name="T10" fmla="*/ 530 w 1000"/>
              <a:gd name="T11" fmla="*/ 1541 h 1641"/>
              <a:gd name="T12" fmla="*/ 530 w 1000"/>
              <a:gd name="T13" fmla="*/ 701 h 1641"/>
              <a:gd name="T14" fmla="*/ 1000 w 1000"/>
              <a:gd name="T15" fmla="*/ 701 h 1641"/>
              <a:gd name="T16" fmla="*/ 1000 w 1000"/>
              <a:gd name="T17" fmla="*/ 0 h 1641"/>
              <a:gd name="T18" fmla="*/ 0 w 1000"/>
              <a:gd name="T19" fmla="*/ 0 h 1641"/>
              <a:gd name="T20" fmla="*/ 0 w 1000"/>
              <a:gd name="T21" fmla="*/ 701 h 1641"/>
              <a:gd name="T22" fmla="*/ 470 w 1000"/>
              <a:gd name="T23" fmla="*/ 701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0" h="1641">
                <a:moveTo>
                  <a:pt x="470" y="701"/>
                </a:moveTo>
                <a:lnTo>
                  <a:pt x="470" y="1541"/>
                </a:lnTo>
                <a:lnTo>
                  <a:pt x="440" y="1541"/>
                </a:lnTo>
                <a:lnTo>
                  <a:pt x="500" y="1641"/>
                </a:lnTo>
                <a:lnTo>
                  <a:pt x="560" y="1541"/>
                </a:lnTo>
                <a:lnTo>
                  <a:pt x="530" y="1541"/>
                </a:lnTo>
                <a:lnTo>
                  <a:pt x="530" y="701"/>
                </a:lnTo>
                <a:lnTo>
                  <a:pt x="1000" y="701"/>
                </a:lnTo>
                <a:lnTo>
                  <a:pt x="1000" y="0"/>
                </a:lnTo>
                <a:lnTo>
                  <a:pt x="0" y="0"/>
                </a:lnTo>
                <a:lnTo>
                  <a:pt x="0" y="701"/>
                </a:lnTo>
                <a:lnTo>
                  <a:pt x="470" y="701"/>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233" name="Freeform 73"/>
          <p:cNvSpPr>
            <a:spLocks/>
          </p:cNvSpPr>
          <p:nvPr/>
        </p:nvSpPr>
        <p:spPr bwMode="auto">
          <a:xfrm>
            <a:off x="6227763" y="4652963"/>
            <a:ext cx="1512887" cy="952500"/>
          </a:xfrm>
          <a:custGeom>
            <a:avLst/>
            <a:gdLst>
              <a:gd name="T0" fmla="*/ 1423 w 1638"/>
              <a:gd name="T1" fmla="*/ 1293 h 1293"/>
              <a:gd name="T2" fmla="*/ 1638 w 1638"/>
              <a:gd name="T3" fmla="*/ 1078 h 1293"/>
              <a:gd name="T4" fmla="*/ 1638 w 1638"/>
              <a:gd name="T5" fmla="*/ 215 h 1293"/>
              <a:gd name="T6" fmla="*/ 1423 w 1638"/>
              <a:gd name="T7" fmla="*/ 0 h 1293"/>
              <a:gd name="T8" fmla="*/ 1423 w 1638"/>
              <a:gd name="T9" fmla="*/ 0 h 1293"/>
              <a:gd name="T10" fmla="*/ 215 w 1638"/>
              <a:gd name="T11" fmla="*/ 0 h 1293"/>
              <a:gd name="T12" fmla="*/ 0 w 1638"/>
              <a:gd name="T13" fmla="*/ 215 h 1293"/>
              <a:gd name="T14" fmla="*/ 0 w 1638"/>
              <a:gd name="T15" fmla="*/ 215 h 1293"/>
              <a:gd name="T16" fmla="*/ 0 w 1638"/>
              <a:gd name="T17" fmla="*/ 1078 h 1293"/>
              <a:gd name="T18" fmla="*/ 215 w 1638"/>
              <a:gd name="T19" fmla="*/ 1293 h 1293"/>
              <a:gd name="T20" fmla="*/ 215 w 1638"/>
              <a:gd name="T21" fmla="*/ 1293 h 1293"/>
              <a:gd name="T22" fmla="*/ 1423 w 1638"/>
              <a:gd name="T23" fmla="*/ 1293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8" h="1293">
                <a:moveTo>
                  <a:pt x="1423" y="1293"/>
                </a:moveTo>
                <a:cubicBezTo>
                  <a:pt x="1542" y="1293"/>
                  <a:pt x="1638" y="1197"/>
                  <a:pt x="1638" y="1078"/>
                </a:cubicBezTo>
                <a:lnTo>
                  <a:pt x="1638" y="215"/>
                </a:lnTo>
                <a:cubicBezTo>
                  <a:pt x="1638" y="96"/>
                  <a:pt x="1542" y="0"/>
                  <a:pt x="1423" y="0"/>
                </a:cubicBezTo>
                <a:lnTo>
                  <a:pt x="1423" y="0"/>
                </a:lnTo>
                <a:lnTo>
                  <a:pt x="215" y="0"/>
                </a:lnTo>
                <a:cubicBezTo>
                  <a:pt x="96" y="0"/>
                  <a:pt x="0" y="96"/>
                  <a:pt x="0" y="215"/>
                </a:cubicBezTo>
                <a:lnTo>
                  <a:pt x="0" y="215"/>
                </a:lnTo>
                <a:lnTo>
                  <a:pt x="0" y="1078"/>
                </a:lnTo>
                <a:cubicBezTo>
                  <a:pt x="0" y="1197"/>
                  <a:pt x="96" y="1293"/>
                  <a:pt x="215" y="1293"/>
                </a:cubicBezTo>
                <a:lnTo>
                  <a:pt x="215" y="1293"/>
                </a:lnTo>
                <a:lnTo>
                  <a:pt x="1423" y="1293"/>
                </a:lnTo>
                <a:close/>
              </a:path>
            </a:pathLst>
          </a:custGeom>
          <a:solidFill>
            <a:srgbClr val="FFFFFF"/>
          </a:solidFill>
          <a:ln w="0">
            <a:solidFill>
              <a:srgbClr val="000000"/>
            </a:solidFill>
            <a:prstDash val="solid"/>
            <a:round/>
            <a:headEnd/>
            <a:tailEnd/>
          </a:ln>
        </p:spPr>
        <p:txBody>
          <a:bodyPr/>
          <a:lstStyle/>
          <a:p>
            <a:endParaRPr lang="de-DE"/>
          </a:p>
        </p:txBody>
      </p:sp>
      <p:sp>
        <p:nvSpPr>
          <p:cNvPr id="220234" name="Freeform 74"/>
          <p:cNvSpPr>
            <a:spLocks/>
          </p:cNvSpPr>
          <p:nvPr/>
        </p:nvSpPr>
        <p:spPr bwMode="auto">
          <a:xfrm>
            <a:off x="6227763" y="4652963"/>
            <a:ext cx="1512887" cy="952500"/>
          </a:xfrm>
          <a:custGeom>
            <a:avLst/>
            <a:gdLst>
              <a:gd name="T0" fmla="*/ 1423 w 1638"/>
              <a:gd name="T1" fmla="*/ 1293 h 1293"/>
              <a:gd name="T2" fmla="*/ 1638 w 1638"/>
              <a:gd name="T3" fmla="*/ 1078 h 1293"/>
              <a:gd name="T4" fmla="*/ 1638 w 1638"/>
              <a:gd name="T5" fmla="*/ 215 h 1293"/>
              <a:gd name="T6" fmla="*/ 1423 w 1638"/>
              <a:gd name="T7" fmla="*/ 0 h 1293"/>
              <a:gd name="T8" fmla="*/ 1423 w 1638"/>
              <a:gd name="T9" fmla="*/ 0 h 1293"/>
              <a:gd name="T10" fmla="*/ 215 w 1638"/>
              <a:gd name="T11" fmla="*/ 0 h 1293"/>
              <a:gd name="T12" fmla="*/ 0 w 1638"/>
              <a:gd name="T13" fmla="*/ 215 h 1293"/>
              <a:gd name="T14" fmla="*/ 0 w 1638"/>
              <a:gd name="T15" fmla="*/ 215 h 1293"/>
              <a:gd name="T16" fmla="*/ 0 w 1638"/>
              <a:gd name="T17" fmla="*/ 1078 h 1293"/>
              <a:gd name="T18" fmla="*/ 215 w 1638"/>
              <a:gd name="T19" fmla="*/ 1293 h 1293"/>
              <a:gd name="T20" fmla="*/ 215 w 1638"/>
              <a:gd name="T21" fmla="*/ 1293 h 1293"/>
              <a:gd name="T22" fmla="*/ 1423 w 1638"/>
              <a:gd name="T23" fmla="*/ 1293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8" h="1293">
                <a:moveTo>
                  <a:pt x="1423" y="1293"/>
                </a:moveTo>
                <a:cubicBezTo>
                  <a:pt x="1542" y="1293"/>
                  <a:pt x="1638" y="1197"/>
                  <a:pt x="1638" y="1078"/>
                </a:cubicBezTo>
                <a:lnTo>
                  <a:pt x="1638" y="215"/>
                </a:lnTo>
                <a:cubicBezTo>
                  <a:pt x="1638" y="96"/>
                  <a:pt x="1542" y="0"/>
                  <a:pt x="1423" y="0"/>
                </a:cubicBezTo>
                <a:lnTo>
                  <a:pt x="1423" y="0"/>
                </a:lnTo>
                <a:lnTo>
                  <a:pt x="215" y="0"/>
                </a:lnTo>
                <a:cubicBezTo>
                  <a:pt x="96" y="0"/>
                  <a:pt x="0" y="96"/>
                  <a:pt x="0" y="215"/>
                </a:cubicBezTo>
                <a:lnTo>
                  <a:pt x="0" y="215"/>
                </a:lnTo>
                <a:lnTo>
                  <a:pt x="0" y="1078"/>
                </a:lnTo>
                <a:cubicBezTo>
                  <a:pt x="0" y="1197"/>
                  <a:pt x="96" y="1293"/>
                  <a:pt x="215" y="1293"/>
                </a:cubicBezTo>
                <a:lnTo>
                  <a:pt x="215" y="1293"/>
                </a:lnTo>
                <a:lnTo>
                  <a:pt x="1423" y="1293"/>
                </a:lnTo>
                <a:close/>
              </a:path>
            </a:pathLst>
          </a:custGeom>
          <a:noFill/>
          <a:ln w="34925"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244" name="Freeform 84"/>
          <p:cNvSpPr>
            <a:spLocks/>
          </p:cNvSpPr>
          <p:nvPr/>
        </p:nvSpPr>
        <p:spPr bwMode="auto">
          <a:xfrm>
            <a:off x="6372225" y="2492375"/>
            <a:ext cx="1223963" cy="2111375"/>
          </a:xfrm>
          <a:custGeom>
            <a:avLst/>
            <a:gdLst>
              <a:gd name="T0" fmla="*/ 420 w 900"/>
              <a:gd name="T1" fmla="*/ 520 h 1560"/>
              <a:gd name="T2" fmla="*/ 420 w 900"/>
              <a:gd name="T3" fmla="*/ 1460 h 1560"/>
              <a:gd name="T4" fmla="*/ 390 w 900"/>
              <a:gd name="T5" fmla="*/ 1460 h 1560"/>
              <a:gd name="T6" fmla="*/ 450 w 900"/>
              <a:gd name="T7" fmla="*/ 1560 h 1560"/>
              <a:gd name="T8" fmla="*/ 510 w 900"/>
              <a:gd name="T9" fmla="*/ 1460 h 1560"/>
              <a:gd name="T10" fmla="*/ 480 w 900"/>
              <a:gd name="T11" fmla="*/ 1460 h 1560"/>
              <a:gd name="T12" fmla="*/ 480 w 900"/>
              <a:gd name="T13" fmla="*/ 520 h 1560"/>
              <a:gd name="T14" fmla="*/ 900 w 900"/>
              <a:gd name="T15" fmla="*/ 520 h 1560"/>
              <a:gd name="T16" fmla="*/ 900 w 900"/>
              <a:gd name="T17" fmla="*/ 0 h 1560"/>
              <a:gd name="T18" fmla="*/ 0 w 900"/>
              <a:gd name="T19" fmla="*/ 0 h 1560"/>
              <a:gd name="T20" fmla="*/ 0 w 900"/>
              <a:gd name="T21" fmla="*/ 520 h 1560"/>
              <a:gd name="T22" fmla="*/ 420 w 900"/>
              <a:gd name="T23" fmla="*/ 52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1560">
                <a:moveTo>
                  <a:pt x="420" y="520"/>
                </a:moveTo>
                <a:lnTo>
                  <a:pt x="420" y="1460"/>
                </a:lnTo>
                <a:lnTo>
                  <a:pt x="390" y="1460"/>
                </a:lnTo>
                <a:lnTo>
                  <a:pt x="450" y="1560"/>
                </a:lnTo>
                <a:lnTo>
                  <a:pt x="510" y="1460"/>
                </a:lnTo>
                <a:lnTo>
                  <a:pt x="480" y="1460"/>
                </a:lnTo>
                <a:lnTo>
                  <a:pt x="480" y="520"/>
                </a:lnTo>
                <a:lnTo>
                  <a:pt x="900" y="520"/>
                </a:lnTo>
                <a:lnTo>
                  <a:pt x="900" y="0"/>
                </a:lnTo>
                <a:lnTo>
                  <a:pt x="0" y="0"/>
                </a:lnTo>
                <a:lnTo>
                  <a:pt x="0" y="520"/>
                </a:lnTo>
                <a:lnTo>
                  <a:pt x="420" y="520"/>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0245" name="Freeform 85"/>
          <p:cNvSpPr>
            <a:spLocks/>
          </p:cNvSpPr>
          <p:nvPr/>
        </p:nvSpPr>
        <p:spPr bwMode="auto">
          <a:xfrm>
            <a:off x="6372225" y="2492375"/>
            <a:ext cx="1223963" cy="2111375"/>
          </a:xfrm>
          <a:custGeom>
            <a:avLst/>
            <a:gdLst>
              <a:gd name="T0" fmla="*/ 420 w 900"/>
              <a:gd name="T1" fmla="*/ 520 h 1560"/>
              <a:gd name="T2" fmla="*/ 420 w 900"/>
              <a:gd name="T3" fmla="*/ 1460 h 1560"/>
              <a:gd name="T4" fmla="*/ 390 w 900"/>
              <a:gd name="T5" fmla="*/ 1460 h 1560"/>
              <a:gd name="T6" fmla="*/ 450 w 900"/>
              <a:gd name="T7" fmla="*/ 1560 h 1560"/>
              <a:gd name="T8" fmla="*/ 510 w 900"/>
              <a:gd name="T9" fmla="*/ 1460 h 1560"/>
              <a:gd name="T10" fmla="*/ 480 w 900"/>
              <a:gd name="T11" fmla="*/ 1460 h 1560"/>
              <a:gd name="T12" fmla="*/ 480 w 900"/>
              <a:gd name="T13" fmla="*/ 520 h 1560"/>
              <a:gd name="T14" fmla="*/ 900 w 900"/>
              <a:gd name="T15" fmla="*/ 520 h 1560"/>
              <a:gd name="T16" fmla="*/ 900 w 900"/>
              <a:gd name="T17" fmla="*/ 0 h 1560"/>
              <a:gd name="T18" fmla="*/ 0 w 900"/>
              <a:gd name="T19" fmla="*/ 0 h 1560"/>
              <a:gd name="T20" fmla="*/ 0 w 900"/>
              <a:gd name="T21" fmla="*/ 520 h 1560"/>
              <a:gd name="T22" fmla="*/ 420 w 900"/>
              <a:gd name="T23" fmla="*/ 52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1560">
                <a:moveTo>
                  <a:pt x="420" y="520"/>
                </a:moveTo>
                <a:lnTo>
                  <a:pt x="420" y="1460"/>
                </a:lnTo>
                <a:lnTo>
                  <a:pt x="390" y="1460"/>
                </a:lnTo>
                <a:lnTo>
                  <a:pt x="450" y="1560"/>
                </a:lnTo>
                <a:lnTo>
                  <a:pt x="510" y="1460"/>
                </a:lnTo>
                <a:lnTo>
                  <a:pt x="480" y="1460"/>
                </a:lnTo>
                <a:lnTo>
                  <a:pt x="480" y="520"/>
                </a:lnTo>
                <a:lnTo>
                  <a:pt x="900" y="520"/>
                </a:lnTo>
                <a:lnTo>
                  <a:pt x="900" y="0"/>
                </a:lnTo>
                <a:lnTo>
                  <a:pt x="0" y="0"/>
                </a:lnTo>
                <a:lnTo>
                  <a:pt x="0" y="520"/>
                </a:lnTo>
                <a:lnTo>
                  <a:pt x="420" y="52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251" name="Freeform 91"/>
          <p:cNvSpPr>
            <a:spLocks/>
          </p:cNvSpPr>
          <p:nvPr/>
        </p:nvSpPr>
        <p:spPr bwMode="auto">
          <a:xfrm>
            <a:off x="107950" y="5084763"/>
            <a:ext cx="1439863" cy="936625"/>
          </a:xfrm>
          <a:custGeom>
            <a:avLst/>
            <a:gdLst>
              <a:gd name="T0" fmla="*/ 1940 w 2155"/>
              <a:gd name="T1" fmla="*/ 1293 h 1293"/>
              <a:gd name="T2" fmla="*/ 2155 w 2155"/>
              <a:gd name="T3" fmla="*/ 1078 h 1293"/>
              <a:gd name="T4" fmla="*/ 2155 w 2155"/>
              <a:gd name="T5" fmla="*/ 215 h 1293"/>
              <a:gd name="T6" fmla="*/ 1940 w 2155"/>
              <a:gd name="T7" fmla="*/ 0 h 1293"/>
              <a:gd name="T8" fmla="*/ 1940 w 2155"/>
              <a:gd name="T9" fmla="*/ 0 h 1293"/>
              <a:gd name="T10" fmla="*/ 215 w 2155"/>
              <a:gd name="T11" fmla="*/ 0 h 1293"/>
              <a:gd name="T12" fmla="*/ 0 w 2155"/>
              <a:gd name="T13" fmla="*/ 215 h 1293"/>
              <a:gd name="T14" fmla="*/ 0 w 2155"/>
              <a:gd name="T15" fmla="*/ 215 h 1293"/>
              <a:gd name="T16" fmla="*/ 0 w 2155"/>
              <a:gd name="T17" fmla="*/ 1078 h 1293"/>
              <a:gd name="T18" fmla="*/ 215 w 2155"/>
              <a:gd name="T19" fmla="*/ 1293 h 1293"/>
              <a:gd name="T20" fmla="*/ 215 w 2155"/>
              <a:gd name="T21" fmla="*/ 1293 h 1293"/>
              <a:gd name="T22" fmla="*/ 1940 w 2155"/>
              <a:gd name="T23" fmla="*/ 1293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5" h="1293">
                <a:moveTo>
                  <a:pt x="1940" y="1293"/>
                </a:moveTo>
                <a:cubicBezTo>
                  <a:pt x="2059" y="1293"/>
                  <a:pt x="2155" y="1197"/>
                  <a:pt x="2155" y="1078"/>
                </a:cubicBezTo>
                <a:lnTo>
                  <a:pt x="2155" y="215"/>
                </a:lnTo>
                <a:cubicBezTo>
                  <a:pt x="2155" y="96"/>
                  <a:pt x="2059" y="0"/>
                  <a:pt x="1940" y="0"/>
                </a:cubicBezTo>
                <a:lnTo>
                  <a:pt x="1940" y="0"/>
                </a:lnTo>
                <a:lnTo>
                  <a:pt x="215" y="0"/>
                </a:lnTo>
                <a:cubicBezTo>
                  <a:pt x="96" y="0"/>
                  <a:pt x="0" y="96"/>
                  <a:pt x="0" y="215"/>
                </a:cubicBezTo>
                <a:lnTo>
                  <a:pt x="0" y="215"/>
                </a:lnTo>
                <a:lnTo>
                  <a:pt x="0" y="1078"/>
                </a:lnTo>
                <a:cubicBezTo>
                  <a:pt x="0" y="1197"/>
                  <a:pt x="96" y="1293"/>
                  <a:pt x="215" y="1293"/>
                </a:cubicBezTo>
                <a:lnTo>
                  <a:pt x="215" y="1293"/>
                </a:lnTo>
                <a:lnTo>
                  <a:pt x="1940" y="1293"/>
                </a:lnTo>
                <a:close/>
              </a:path>
            </a:pathLst>
          </a:custGeom>
          <a:solidFill>
            <a:srgbClr val="FFFFFF"/>
          </a:solidFill>
          <a:ln w="0">
            <a:solidFill>
              <a:srgbClr val="000000"/>
            </a:solidFill>
            <a:prstDash val="solid"/>
            <a:round/>
            <a:headEnd/>
            <a:tailEnd/>
          </a:ln>
        </p:spPr>
        <p:txBody>
          <a:bodyPr/>
          <a:lstStyle/>
          <a:p>
            <a:endParaRPr lang="de-DE"/>
          </a:p>
        </p:txBody>
      </p:sp>
      <p:sp>
        <p:nvSpPr>
          <p:cNvPr id="220252" name="Freeform 92"/>
          <p:cNvSpPr>
            <a:spLocks/>
          </p:cNvSpPr>
          <p:nvPr/>
        </p:nvSpPr>
        <p:spPr bwMode="auto">
          <a:xfrm>
            <a:off x="107950" y="5084763"/>
            <a:ext cx="1439863" cy="936625"/>
          </a:xfrm>
          <a:custGeom>
            <a:avLst/>
            <a:gdLst>
              <a:gd name="T0" fmla="*/ 1940 w 2155"/>
              <a:gd name="T1" fmla="*/ 1293 h 1293"/>
              <a:gd name="T2" fmla="*/ 2155 w 2155"/>
              <a:gd name="T3" fmla="*/ 1078 h 1293"/>
              <a:gd name="T4" fmla="*/ 2155 w 2155"/>
              <a:gd name="T5" fmla="*/ 215 h 1293"/>
              <a:gd name="T6" fmla="*/ 1940 w 2155"/>
              <a:gd name="T7" fmla="*/ 0 h 1293"/>
              <a:gd name="T8" fmla="*/ 1940 w 2155"/>
              <a:gd name="T9" fmla="*/ 0 h 1293"/>
              <a:gd name="T10" fmla="*/ 215 w 2155"/>
              <a:gd name="T11" fmla="*/ 0 h 1293"/>
              <a:gd name="T12" fmla="*/ 0 w 2155"/>
              <a:gd name="T13" fmla="*/ 215 h 1293"/>
              <a:gd name="T14" fmla="*/ 0 w 2155"/>
              <a:gd name="T15" fmla="*/ 215 h 1293"/>
              <a:gd name="T16" fmla="*/ 0 w 2155"/>
              <a:gd name="T17" fmla="*/ 1078 h 1293"/>
              <a:gd name="T18" fmla="*/ 215 w 2155"/>
              <a:gd name="T19" fmla="*/ 1293 h 1293"/>
              <a:gd name="T20" fmla="*/ 215 w 2155"/>
              <a:gd name="T21" fmla="*/ 1293 h 1293"/>
              <a:gd name="T22" fmla="*/ 1940 w 2155"/>
              <a:gd name="T23" fmla="*/ 1293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5" h="1293">
                <a:moveTo>
                  <a:pt x="1940" y="1293"/>
                </a:moveTo>
                <a:cubicBezTo>
                  <a:pt x="2059" y="1293"/>
                  <a:pt x="2155" y="1197"/>
                  <a:pt x="2155" y="1078"/>
                </a:cubicBezTo>
                <a:lnTo>
                  <a:pt x="2155" y="215"/>
                </a:lnTo>
                <a:cubicBezTo>
                  <a:pt x="2155" y="96"/>
                  <a:pt x="2059" y="0"/>
                  <a:pt x="1940" y="0"/>
                </a:cubicBezTo>
                <a:lnTo>
                  <a:pt x="1940" y="0"/>
                </a:lnTo>
                <a:lnTo>
                  <a:pt x="215" y="0"/>
                </a:lnTo>
                <a:cubicBezTo>
                  <a:pt x="96" y="0"/>
                  <a:pt x="0" y="96"/>
                  <a:pt x="0" y="215"/>
                </a:cubicBezTo>
                <a:lnTo>
                  <a:pt x="0" y="215"/>
                </a:lnTo>
                <a:lnTo>
                  <a:pt x="0" y="1078"/>
                </a:lnTo>
                <a:cubicBezTo>
                  <a:pt x="0" y="1197"/>
                  <a:pt x="96" y="1293"/>
                  <a:pt x="215" y="1293"/>
                </a:cubicBezTo>
                <a:lnTo>
                  <a:pt x="215" y="1293"/>
                </a:lnTo>
                <a:lnTo>
                  <a:pt x="1940" y="1293"/>
                </a:lnTo>
                <a:close/>
              </a:path>
            </a:pathLst>
          </a:custGeom>
          <a:noFill/>
          <a:ln w="34925"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270" name="Freeform 110"/>
          <p:cNvSpPr>
            <a:spLocks/>
          </p:cNvSpPr>
          <p:nvPr/>
        </p:nvSpPr>
        <p:spPr bwMode="auto">
          <a:xfrm>
            <a:off x="2627313" y="3573463"/>
            <a:ext cx="1017587" cy="952500"/>
          </a:xfrm>
          <a:custGeom>
            <a:avLst/>
            <a:gdLst>
              <a:gd name="T0" fmla="*/ 1164 w 1380"/>
              <a:gd name="T1" fmla="*/ 1293 h 1293"/>
              <a:gd name="T2" fmla="*/ 1380 w 1380"/>
              <a:gd name="T3" fmla="*/ 1078 h 1293"/>
              <a:gd name="T4" fmla="*/ 1380 w 1380"/>
              <a:gd name="T5" fmla="*/ 1078 h 1293"/>
              <a:gd name="T6" fmla="*/ 1380 w 1380"/>
              <a:gd name="T7" fmla="*/ 215 h 1293"/>
              <a:gd name="T8" fmla="*/ 1164 w 1380"/>
              <a:gd name="T9" fmla="*/ 0 h 1293"/>
              <a:gd name="T10" fmla="*/ 1164 w 1380"/>
              <a:gd name="T11" fmla="*/ 0 h 1293"/>
              <a:gd name="T12" fmla="*/ 215 w 1380"/>
              <a:gd name="T13" fmla="*/ 0 h 1293"/>
              <a:gd name="T14" fmla="*/ 0 w 1380"/>
              <a:gd name="T15" fmla="*/ 215 h 1293"/>
              <a:gd name="T16" fmla="*/ 0 w 1380"/>
              <a:gd name="T17" fmla="*/ 215 h 1293"/>
              <a:gd name="T18" fmla="*/ 0 w 1380"/>
              <a:gd name="T19" fmla="*/ 1078 h 1293"/>
              <a:gd name="T20" fmla="*/ 215 w 1380"/>
              <a:gd name="T21" fmla="*/ 1293 h 1293"/>
              <a:gd name="T22" fmla="*/ 215 w 1380"/>
              <a:gd name="T23" fmla="*/ 1293 h 1293"/>
              <a:gd name="T24" fmla="*/ 1164 w 1380"/>
              <a:gd name="T25" fmla="*/ 1293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0" h="1293">
                <a:moveTo>
                  <a:pt x="1164" y="1293"/>
                </a:moveTo>
                <a:cubicBezTo>
                  <a:pt x="1283" y="1293"/>
                  <a:pt x="1380" y="1197"/>
                  <a:pt x="1380" y="1078"/>
                </a:cubicBezTo>
                <a:lnTo>
                  <a:pt x="1380" y="1078"/>
                </a:lnTo>
                <a:lnTo>
                  <a:pt x="1380" y="215"/>
                </a:lnTo>
                <a:cubicBezTo>
                  <a:pt x="1380" y="96"/>
                  <a:pt x="1283" y="0"/>
                  <a:pt x="1164" y="0"/>
                </a:cubicBezTo>
                <a:lnTo>
                  <a:pt x="1164" y="0"/>
                </a:lnTo>
                <a:lnTo>
                  <a:pt x="215" y="0"/>
                </a:lnTo>
                <a:cubicBezTo>
                  <a:pt x="96" y="0"/>
                  <a:pt x="0" y="96"/>
                  <a:pt x="0" y="215"/>
                </a:cubicBezTo>
                <a:lnTo>
                  <a:pt x="0" y="215"/>
                </a:lnTo>
                <a:lnTo>
                  <a:pt x="0" y="1078"/>
                </a:lnTo>
                <a:cubicBezTo>
                  <a:pt x="0" y="1197"/>
                  <a:pt x="96" y="1293"/>
                  <a:pt x="215" y="1293"/>
                </a:cubicBezTo>
                <a:lnTo>
                  <a:pt x="215" y="1293"/>
                </a:lnTo>
                <a:lnTo>
                  <a:pt x="1164" y="1293"/>
                </a:lnTo>
                <a:close/>
              </a:path>
            </a:pathLst>
          </a:custGeom>
          <a:solidFill>
            <a:srgbClr val="FFFFFF"/>
          </a:solidFill>
          <a:ln w="0">
            <a:solidFill>
              <a:srgbClr val="000000"/>
            </a:solidFill>
            <a:prstDash val="solid"/>
            <a:round/>
            <a:headEnd/>
            <a:tailEnd/>
          </a:ln>
        </p:spPr>
        <p:txBody>
          <a:bodyPr/>
          <a:lstStyle/>
          <a:p>
            <a:endParaRPr lang="de-DE"/>
          </a:p>
        </p:txBody>
      </p:sp>
      <p:sp>
        <p:nvSpPr>
          <p:cNvPr id="220271" name="Freeform 111"/>
          <p:cNvSpPr>
            <a:spLocks/>
          </p:cNvSpPr>
          <p:nvPr/>
        </p:nvSpPr>
        <p:spPr bwMode="auto">
          <a:xfrm>
            <a:off x="2627313" y="3573463"/>
            <a:ext cx="1017587" cy="952500"/>
          </a:xfrm>
          <a:custGeom>
            <a:avLst/>
            <a:gdLst>
              <a:gd name="T0" fmla="*/ 1164 w 1380"/>
              <a:gd name="T1" fmla="*/ 1293 h 1293"/>
              <a:gd name="T2" fmla="*/ 1380 w 1380"/>
              <a:gd name="T3" fmla="*/ 1078 h 1293"/>
              <a:gd name="T4" fmla="*/ 1380 w 1380"/>
              <a:gd name="T5" fmla="*/ 1078 h 1293"/>
              <a:gd name="T6" fmla="*/ 1380 w 1380"/>
              <a:gd name="T7" fmla="*/ 215 h 1293"/>
              <a:gd name="T8" fmla="*/ 1164 w 1380"/>
              <a:gd name="T9" fmla="*/ 0 h 1293"/>
              <a:gd name="T10" fmla="*/ 1164 w 1380"/>
              <a:gd name="T11" fmla="*/ 0 h 1293"/>
              <a:gd name="T12" fmla="*/ 215 w 1380"/>
              <a:gd name="T13" fmla="*/ 0 h 1293"/>
              <a:gd name="T14" fmla="*/ 0 w 1380"/>
              <a:gd name="T15" fmla="*/ 215 h 1293"/>
              <a:gd name="T16" fmla="*/ 0 w 1380"/>
              <a:gd name="T17" fmla="*/ 215 h 1293"/>
              <a:gd name="T18" fmla="*/ 0 w 1380"/>
              <a:gd name="T19" fmla="*/ 1078 h 1293"/>
              <a:gd name="T20" fmla="*/ 215 w 1380"/>
              <a:gd name="T21" fmla="*/ 1293 h 1293"/>
              <a:gd name="T22" fmla="*/ 215 w 1380"/>
              <a:gd name="T23" fmla="*/ 1293 h 1293"/>
              <a:gd name="T24" fmla="*/ 1164 w 1380"/>
              <a:gd name="T25" fmla="*/ 1293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0" h="1293">
                <a:moveTo>
                  <a:pt x="1164" y="1293"/>
                </a:moveTo>
                <a:cubicBezTo>
                  <a:pt x="1283" y="1293"/>
                  <a:pt x="1380" y="1197"/>
                  <a:pt x="1380" y="1078"/>
                </a:cubicBezTo>
                <a:lnTo>
                  <a:pt x="1380" y="1078"/>
                </a:lnTo>
                <a:lnTo>
                  <a:pt x="1380" y="215"/>
                </a:lnTo>
                <a:cubicBezTo>
                  <a:pt x="1380" y="96"/>
                  <a:pt x="1283" y="0"/>
                  <a:pt x="1164" y="0"/>
                </a:cubicBezTo>
                <a:lnTo>
                  <a:pt x="1164" y="0"/>
                </a:lnTo>
                <a:lnTo>
                  <a:pt x="215" y="0"/>
                </a:lnTo>
                <a:cubicBezTo>
                  <a:pt x="96" y="0"/>
                  <a:pt x="0" y="96"/>
                  <a:pt x="0" y="215"/>
                </a:cubicBezTo>
                <a:lnTo>
                  <a:pt x="0" y="215"/>
                </a:lnTo>
                <a:lnTo>
                  <a:pt x="0" y="1078"/>
                </a:lnTo>
                <a:cubicBezTo>
                  <a:pt x="0" y="1197"/>
                  <a:pt x="96" y="1293"/>
                  <a:pt x="215" y="1293"/>
                </a:cubicBezTo>
                <a:lnTo>
                  <a:pt x="215" y="1293"/>
                </a:lnTo>
                <a:lnTo>
                  <a:pt x="1164" y="1293"/>
                </a:lnTo>
                <a:close/>
              </a:path>
            </a:pathLst>
          </a:custGeom>
          <a:noFill/>
          <a:ln w="127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276" name="Freeform 116"/>
          <p:cNvSpPr>
            <a:spLocks/>
          </p:cNvSpPr>
          <p:nvPr/>
        </p:nvSpPr>
        <p:spPr bwMode="auto">
          <a:xfrm>
            <a:off x="4140200" y="3573463"/>
            <a:ext cx="1223963" cy="952500"/>
          </a:xfrm>
          <a:custGeom>
            <a:avLst/>
            <a:gdLst>
              <a:gd name="T0" fmla="*/ 1220 w 1435"/>
              <a:gd name="T1" fmla="*/ 1293 h 1293"/>
              <a:gd name="T2" fmla="*/ 1435 w 1435"/>
              <a:gd name="T3" fmla="*/ 1077 h 1293"/>
              <a:gd name="T4" fmla="*/ 1435 w 1435"/>
              <a:gd name="T5" fmla="*/ 215 h 1293"/>
              <a:gd name="T6" fmla="*/ 1220 w 1435"/>
              <a:gd name="T7" fmla="*/ 0 h 1293"/>
              <a:gd name="T8" fmla="*/ 1220 w 1435"/>
              <a:gd name="T9" fmla="*/ 0 h 1293"/>
              <a:gd name="T10" fmla="*/ 216 w 1435"/>
              <a:gd name="T11" fmla="*/ 0 h 1293"/>
              <a:gd name="T12" fmla="*/ 0 w 1435"/>
              <a:gd name="T13" fmla="*/ 215 h 1293"/>
              <a:gd name="T14" fmla="*/ 0 w 1435"/>
              <a:gd name="T15" fmla="*/ 215 h 1293"/>
              <a:gd name="T16" fmla="*/ 0 w 1435"/>
              <a:gd name="T17" fmla="*/ 1077 h 1293"/>
              <a:gd name="T18" fmla="*/ 216 w 1435"/>
              <a:gd name="T19" fmla="*/ 1293 h 1293"/>
              <a:gd name="T20" fmla="*/ 216 w 1435"/>
              <a:gd name="T21" fmla="*/ 1293 h 1293"/>
              <a:gd name="T22" fmla="*/ 1220 w 1435"/>
              <a:gd name="T23" fmla="*/ 1293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35" h="1293">
                <a:moveTo>
                  <a:pt x="1220" y="1293"/>
                </a:moveTo>
                <a:cubicBezTo>
                  <a:pt x="1339" y="1293"/>
                  <a:pt x="1435" y="1197"/>
                  <a:pt x="1435" y="1077"/>
                </a:cubicBezTo>
                <a:lnTo>
                  <a:pt x="1435" y="215"/>
                </a:lnTo>
                <a:cubicBezTo>
                  <a:pt x="1435" y="96"/>
                  <a:pt x="1339" y="0"/>
                  <a:pt x="1220" y="0"/>
                </a:cubicBezTo>
                <a:lnTo>
                  <a:pt x="1220" y="0"/>
                </a:lnTo>
                <a:lnTo>
                  <a:pt x="216" y="0"/>
                </a:lnTo>
                <a:cubicBezTo>
                  <a:pt x="97" y="0"/>
                  <a:pt x="0" y="96"/>
                  <a:pt x="0" y="215"/>
                </a:cubicBezTo>
                <a:lnTo>
                  <a:pt x="0" y="215"/>
                </a:lnTo>
                <a:lnTo>
                  <a:pt x="0" y="1077"/>
                </a:lnTo>
                <a:cubicBezTo>
                  <a:pt x="0" y="1197"/>
                  <a:pt x="97" y="1293"/>
                  <a:pt x="216" y="1293"/>
                </a:cubicBezTo>
                <a:lnTo>
                  <a:pt x="216" y="1293"/>
                </a:lnTo>
                <a:lnTo>
                  <a:pt x="1220" y="1293"/>
                </a:lnTo>
                <a:close/>
              </a:path>
            </a:pathLst>
          </a:custGeom>
          <a:solidFill>
            <a:srgbClr val="FFFFFF"/>
          </a:solidFill>
          <a:ln w="0">
            <a:solidFill>
              <a:srgbClr val="000000"/>
            </a:solidFill>
            <a:prstDash val="solid"/>
            <a:round/>
            <a:headEnd/>
            <a:tailEnd/>
          </a:ln>
        </p:spPr>
        <p:txBody>
          <a:bodyPr/>
          <a:lstStyle/>
          <a:p>
            <a:endParaRPr lang="de-DE"/>
          </a:p>
        </p:txBody>
      </p:sp>
      <p:sp>
        <p:nvSpPr>
          <p:cNvPr id="220277" name="Freeform 117"/>
          <p:cNvSpPr>
            <a:spLocks/>
          </p:cNvSpPr>
          <p:nvPr/>
        </p:nvSpPr>
        <p:spPr bwMode="auto">
          <a:xfrm>
            <a:off x="4140200" y="3573463"/>
            <a:ext cx="1223963" cy="952500"/>
          </a:xfrm>
          <a:custGeom>
            <a:avLst/>
            <a:gdLst>
              <a:gd name="T0" fmla="*/ 1220 w 1435"/>
              <a:gd name="T1" fmla="*/ 1293 h 1293"/>
              <a:gd name="T2" fmla="*/ 1435 w 1435"/>
              <a:gd name="T3" fmla="*/ 1077 h 1293"/>
              <a:gd name="T4" fmla="*/ 1435 w 1435"/>
              <a:gd name="T5" fmla="*/ 215 h 1293"/>
              <a:gd name="T6" fmla="*/ 1220 w 1435"/>
              <a:gd name="T7" fmla="*/ 0 h 1293"/>
              <a:gd name="T8" fmla="*/ 1220 w 1435"/>
              <a:gd name="T9" fmla="*/ 0 h 1293"/>
              <a:gd name="T10" fmla="*/ 216 w 1435"/>
              <a:gd name="T11" fmla="*/ 0 h 1293"/>
              <a:gd name="T12" fmla="*/ 0 w 1435"/>
              <a:gd name="T13" fmla="*/ 215 h 1293"/>
              <a:gd name="T14" fmla="*/ 0 w 1435"/>
              <a:gd name="T15" fmla="*/ 215 h 1293"/>
              <a:gd name="T16" fmla="*/ 0 w 1435"/>
              <a:gd name="T17" fmla="*/ 1077 h 1293"/>
              <a:gd name="T18" fmla="*/ 216 w 1435"/>
              <a:gd name="T19" fmla="*/ 1293 h 1293"/>
              <a:gd name="T20" fmla="*/ 216 w 1435"/>
              <a:gd name="T21" fmla="*/ 1293 h 1293"/>
              <a:gd name="T22" fmla="*/ 1220 w 1435"/>
              <a:gd name="T23" fmla="*/ 1293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35" h="1293">
                <a:moveTo>
                  <a:pt x="1220" y="1293"/>
                </a:moveTo>
                <a:cubicBezTo>
                  <a:pt x="1339" y="1293"/>
                  <a:pt x="1435" y="1197"/>
                  <a:pt x="1435" y="1077"/>
                </a:cubicBezTo>
                <a:lnTo>
                  <a:pt x="1435" y="215"/>
                </a:lnTo>
                <a:cubicBezTo>
                  <a:pt x="1435" y="96"/>
                  <a:pt x="1339" y="0"/>
                  <a:pt x="1220" y="0"/>
                </a:cubicBezTo>
                <a:lnTo>
                  <a:pt x="1220" y="0"/>
                </a:lnTo>
                <a:lnTo>
                  <a:pt x="216" y="0"/>
                </a:lnTo>
                <a:cubicBezTo>
                  <a:pt x="97" y="0"/>
                  <a:pt x="0" y="96"/>
                  <a:pt x="0" y="215"/>
                </a:cubicBezTo>
                <a:lnTo>
                  <a:pt x="0" y="215"/>
                </a:lnTo>
                <a:lnTo>
                  <a:pt x="0" y="1077"/>
                </a:lnTo>
                <a:cubicBezTo>
                  <a:pt x="0" y="1197"/>
                  <a:pt x="97" y="1293"/>
                  <a:pt x="216" y="1293"/>
                </a:cubicBezTo>
                <a:lnTo>
                  <a:pt x="216" y="1293"/>
                </a:lnTo>
                <a:lnTo>
                  <a:pt x="1220" y="1293"/>
                </a:lnTo>
                <a:close/>
              </a:path>
            </a:pathLst>
          </a:custGeom>
          <a:noFill/>
          <a:ln w="127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283" name="Freeform 123"/>
          <p:cNvSpPr>
            <a:spLocks/>
          </p:cNvSpPr>
          <p:nvPr/>
        </p:nvSpPr>
        <p:spPr bwMode="auto">
          <a:xfrm>
            <a:off x="1606550" y="1198563"/>
            <a:ext cx="1587500" cy="1141412"/>
          </a:xfrm>
          <a:custGeom>
            <a:avLst/>
            <a:gdLst>
              <a:gd name="T0" fmla="*/ 470 w 1000"/>
              <a:gd name="T1" fmla="*/ 560 h 719"/>
              <a:gd name="T2" fmla="*/ 470 w 1000"/>
              <a:gd name="T3" fmla="*/ 620 h 719"/>
              <a:gd name="T4" fmla="*/ 440 w 1000"/>
              <a:gd name="T5" fmla="*/ 620 h 719"/>
              <a:gd name="T6" fmla="*/ 500 w 1000"/>
              <a:gd name="T7" fmla="*/ 719 h 719"/>
              <a:gd name="T8" fmla="*/ 560 w 1000"/>
              <a:gd name="T9" fmla="*/ 620 h 719"/>
              <a:gd name="T10" fmla="*/ 530 w 1000"/>
              <a:gd name="T11" fmla="*/ 620 h 719"/>
              <a:gd name="T12" fmla="*/ 530 w 1000"/>
              <a:gd name="T13" fmla="*/ 560 h 719"/>
              <a:gd name="T14" fmla="*/ 1000 w 1000"/>
              <a:gd name="T15" fmla="*/ 560 h 719"/>
              <a:gd name="T16" fmla="*/ 1000 w 1000"/>
              <a:gd name="T17" fmla="*/ 0 h 719"/>
              <a:gd name="T18" fmla="*/ 0 w 1000"/>
              <a:gd name="T19" fmla="*/ 0 h 719"/>
              <a:gd name="T20" fmla="*/ 0 w 1000"/>
              <a:gd name="T21" fmla="*/ 560 h 719"/>
              <a:gd name="T22" fmla="*/ 470 w 1000"/>
              <a:gd name="T23" fmla="*/ 56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0" h="719">
                <a:moveTo>
                  <a:pt x="470" y="560"/>
                </a:moveTo>
                <a:lnTo>
                  <a:pt x="470" y="620"/>
                </a:lnTo>
                <a:lnTo>
                  <a:pt x="440" y="620"/>
                </a:lnTo>
                <a:lnTo>
                  <a:pt x="500" y="719"/>
                </a:lnTo>
                <a:lnTo>
                  <a:pt x="560" y="620"/>
                </a:lnTo>
                <a:lnTo>
                  <a:pt x="530" y="620"/>
                </a:lnTo>
                <a:lnTo>
                  <a:pt x="530" y="560"/>
                </a:lnTo>
                <a:lnTo>
                  <a:pt x="1000" y="560"/>
                </a:lnTo>
                <a:lnTo>
                  <a:pt x="1000" y="0"/>
                </a:lnTo>
                <a:lnTo>
                  <a:pt x="0" y="0"/>
                </a:lnTo>
                <a:lnTo>
                  <a:pt x="0" y="560"/>
                </a:lnTo>
                <a:lnTo>
                  <a:pt x="470" y="560"/>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0284" name="Freeform 124"/>
          <p:cNvSpPr>
            <a:spLocks/>
          </p:cNvSpPr>
          <p:nvPr/>
        </p:nvSpPr>
        <p:spPr bwMode="auto">
          <a:xfrm>
            <a:off x="1606550" y="1198563"/>
            <a:ext cx="1587500" cy="1141412"/>
          </a:xfrm>
          <a:custGeom>
            <a:avLst/>
            <a:gdLst>
              <a:gd name="T0" fmla="*/ 470 w 1000"/>
              <a:gd name="T1" fmla="*/ 560 h 719"/>
              <a:gd name="T2" fmla="*/ 470 w 1000"/>
              <a:gd name="T3" fmla="*/ 620 h 719"/>
              <a:gd name="T4" fmla="*/ 440 w 1000"/>
              <a:gd name="T5" fmla="*/ 620 h 719"/>
              <a:gd name="T6" fmla="*/ 500 w 1000"/>
              <a:gd name="T7" fmla="*/ 719 h 719"/>
              <a:gd name="T8" fmla="*/ 560 w 1000"/>
              <a:gd name="T9" fmla="*/ 620 h 719"/>
              <a:gd name="T10" fmla="*/ 530 w 1000"/>
              <a:gd name="T11" fmla="*/ 620 h 719"/>
              <a:gd name="T12" fmla="*/ 530 w 1000"/>
              <a:gd name="T13" fmla="*/ 560 h 719"/>
              <a:gd name="T14" fmla="*/ 1000 w 1000"/>
              <a:gd name="T15" fmla="*/ 560 h 719"/>
              <a:gd name="T16" fmla="*/ 1000 w 1000"/>
              <a:gd name="T17" fmla="*/ 0 h 719"/>
              <a:gd name="T18" fmla="*/ 0 w 1000"/>
              <a:gd name="T19" fmla="*/ 0 h 719"/>
              <a:gd name="T20" fmla="*/ 0 w 1000"/>
              <a:gd name="T21" fmla="*/ 560 h 719"/>
              <a:gd name="T22" fmla="*/ 470 w 1000"/>
              <a:gd name="T23" fmla="*/ 56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0" h="719">
                <a:moveTo>
                  <a:pt x="470" y="560"/>
                </a:moveTo>
                <a:lnTo>
                  <a:pt x="470" y="620"/>
                </a:lnTo>
                <a:lnTo>
                  <a:pt x="440" y="620"/>
                </a:lnTo>
                <a:lnTo>
                  <a:pt x="500" y="719"/>
                </a:lnTo>
                <a:lnTo>
                  <a:pt x="560" y="620"/>
                </a:lnTo>
                <a:lnTo>
                  <a:pt x="530" y="620"/>
                </a:lnTo>
                <a:lnTo>
                  <a:pt x="530" y="560"/>
                </a:lnTo>
                <a:lnTo>
                  <a:pt x="1000" y="560"/>
                </a:lnTo>
                <a:lnTo>
                  <a:pt x="1000" y="0"/>
                </a:lnTo>
                <a:lnTo>
                  <a:pt x="0" y="0"/>
                </a:lnTo>
                <a:lnTo>
                  <a:pt x="0" y="560"/>
                </a:lnTo>
                <a:lnTo>
                  <a:pt x="470" y="56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287" name="Freeform 127"/>
          <p:cNvSpPr>
            <a:spLocks/>
          </p:cNvSpPr>
          <p:nvPr/>
        </p:nvSpPr>
        <p:spPr bwMode="auto">
          <a:xfrm>
            <a:off x="1116013" y="3573463"/>
            <a:ext cx="1047750" cy="952500"/>
          </a:xfrm>
          <a:custGeom>
            <a:avLst/>
            <a:gdLst>
              <a:gd name="T0" fmla="*/ 1208 w 1423"/>
              <a:gd name="T1" fmla="*/ 1293 h 1293"/>
              <a:gd name="T2" fmla="*/ 1423 w 1423"/>
              <a:gd name="T3" fmla="*/ 1078 h 1293"/>
              <a:gd name="T4" fmla="*/ 1423 w 1423"/>
              <a:gd name="T5" fmla="*/ 1078 h 1293"/>
              <a:gd name="T6" fmla="*/ 1423 w 1423"/>
              <a:gd name="T7" fmla="*/ 215 h 1293"/>
              <a:gd name="T8" fmla="*/ 1208 w 1423"/>
              <a:gd name="T9" fmla="*/ 0 h 1293"/>
              <a:gd name="T10" fmla="*/ 1208 w 1423"/>
              <a:gd name="T11" fmla="*/ 0 h 1293"/>
              <a:gd name="T12" fmla="*/ 216 w 1423"/>
              <a:gd name="T13" fmla="*/ 0 h 1293"/>
              <a:gd name="T14" fmla="*/ 0 w 1423"/>
              <a:gd name="T15" fmla="*/ 215 h 1293"/>
              <a:gd name="T16" fmla="*/ 0 w 1423"/>
              <a:gd name="T17" fmla="*/ 215 h 1293"/>
              <a:gd name="T18" fmla="*/ 0 w 1423"/>
              <a:gd name="T19" fmla="*/ 1078 h 1293"/>
              <a:gd name="T20" fmla="*/ 216 w 1423"/>
              <a:gd name="T21" fmla="*/ 1293 h 1293"/>
              <a:gd name="T22" fmla="*/ 216 w 1423"/>
              <a:gd name="T23" fmla="*/ 1293 h 1293"/>
              <a:gd name="T24" fmla="*/ 1208 w 1423"/>
              <a:gd name="T25" fmla="*/ 1293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3" h="1293">
                <a:moveTo>
                  <a:pt x="1208" y="1293"/>
                </a:moveTo>
                <a:cubicBezTo>
                  <a:pt x="1327" y="1293"/>
                  <a:pt x="1423" y="1197"/>
                  <a:pt x="1423" y="1078"/>
                </a:cubicBezTo>
                <a:lnTo>
                  <a:pt x="1423" y="1078"/>
                </a:lnTo>
                <a:lnTo>
                  <a:pt x="1423" y="215"/>
                </a:lnTo>
                <a:cubicBezTo>
                  <a:pt x="1423" y="96"/>
                  <a:pt x="1327" y="0"/>
                  <a:pt x="1208" y="0"/>
                </a:cubicBezTo>
                <a:lnTo>
                  <a:pt x="1208" y="0"/>
                </a:lnTo>
                <a:lnTo>
                  <a:pt x="216" y="0"/>
                </a:lnTo>
                <a:cubicBezTo>
                  <a:pt x="97" y="0"/>
                  <a:pt x="0" y="96"/>
                  <a:pt x="0" y="215"/>
                </a:cubicBezTo>
                <a:lnTo>
                  <a:pt x="0" y="215"/>
                </a:lnTo>
                <a:lnTo>
                  <a:pt x="0" y="1078"/>
                </a:lnTo>
                <a:cubicBezTo>
                  <a:pt x="0" y="1197"/>
                  <a:pt x="97" y="1293"/>
                  <a:pt x="216" y="1293"/>
                </a:cubicBezTo>
                <a:lnTo>
                  <a:pt x="216" y="1293"/>
                </a:lnTo>
                <a:lnTo>
                  <a:pt x="1208" y="1293"/>
                </a:lnTo>
                <a:close/>
              </a:path>
            </a:pathLst>
          </a:custGeom>
          <a:solidFill>
            <a:srgbClr val="FFFFFF"/>
          </a:solidFill>
          <a:ln w="0">
            <a:solidFill>
              <a:srgbClr val="000000"/>
            </a:solidFill>
            <a:prstDash val="solid"/>
            <a:round/>
            <a:headEnd/>
            <a:tailEnd/>
          </a:ln>
        </p:spPr>
        <p:txBody>
          <a:bodyPr/>
          <a:lstStyle/>
          <a:p>
            <a:endParaRPr lang="de-DE"/>
          </a:p>
        </p:txBody>
      </p:sp>
      <p:sp>
        <p:nvSpPr>
          <p:cNvPr id="220288" name="Freeform 128"/>
          <p:cNvSpPr>
            <a:spLocks/>
          </p:cNvSpPr>
          <p:nvPr/>
        </p:nvSpPr>
        <p:spPr bwMode="auto">
          <a:xfrm>
            <a:off x="1116013" y="3573463"/>
            <a:ext cx="1047750" cy="952500"/>
          </a:xfrm>
          <a:custGeom>
            <a:avLst/>
            <a:gdLst>
              <a:gd name="T0" fmla="*/ 1208 w 1423"/>
              <a:gd name="T1" fmla="*/ 1293 h 1293"/>
              <a:gd name="T2" fmla="*/ 1423 w 1423"/>
              <a:gd name="T3" fmla="*/ 1078 h 1293"/>
              <a:gd name="T4" fmla="*/ 1423 w 1423"/>
              <a:gd name="T5" fmla="*/ 1078 h 1293"/>
              <a:gd name="T6" fmla="*/ 1423 w 1423"/>
              <a:gd name="T7" fmla="*/ 215 h 1293"/>
              <a:gd name="T8" fmla="*/ 1208 w 1423"/>
              <a:gd name="T9" fmla="*/ 0 h 1293"/>
              <a:gd name="T10" fmla="*/ 1208 w 1423"/>
              <a:gd name="T11" fmla="*/ 0 h 1293"/>
              <a:gd name="T12" fmla="*/ 216 w 1423"/>
              <a:gd name="T13" fmla="*/ 0 h 1293"/>
              <a:gd name="T14" fmla="*/ 0 w 1423"/>
              <a:gd name="T15" fmla="*/ 215 h 1293"/>
              <a:gd name="T16" fmla="*/ 0 w 1423"/>
              <a:gd name="T17" fmla="*/ 215 h 1293"/>
              <a:gd name="T18" fmla="*/ 0 w 1423"/>
              <a:gd name="T19" fmla="*/ 1078 h 1293"/>
              <a:gd name="T20" fmla="*/ 216 w 1423"/>
              <a:gd name="T21" fmla="*/ 1293 h 1293"/>
              <a:gd name="T22" fmla="*/ 216 w 1423"/>
              <a:gd name="T23" fmla="*/ 1293 h 1293"/>
              <a:gd name="T24" fmla="*/ 1208 w 1423"/>
              <a:gd name="T25" fmla="*/ 1293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3" h="1293">
                <a:moveTo>
                  <a:pt x="1208" y="1293"/>
                </a:moveTo>
                <a:cubicBezTo>
                  <a:pt x="1327" y="1293"/>
                  <a:pt x="1423" y="1197"/>
                  <a:pt x="1423" y="1078"/>
                </a:cubicBezTo>
                <a:lnTo>
                  <a:pt x="1423" y="1078"/>
                </a:lnTo>
                <a:lnTo>
                  <a:pt x="1423" y="215"/>
                </a:lnTo>
                <a:cubicBezTo>
                  <a:pt x="1423" y="96"/>
                  <a:pt x="1327" y="0"/>
                  <a:pt x="1208" y="0"/>
                </a:cubicBezTo>
                <a:lnTo>
                  <a:pt x="1208" y="0"/>
                </a:lnTo>
                <a:lnTo>
                  <a:pt x="216" y="0"/>
                </a:lnTo>
                <a:cubicBezTo>
                  <a:pt x="97" y="0"/>
                  <a:pt x="0" y="96"/>
                  <a:pt x="0" y="215"/>
                </a:cubicBezTo>
                <a:lnTo>
                  <a:pt x="0" y="215"/>
                </a:lnTo>
                <a:lnTo>
                  <a:pt x="0" y="1078"/>
                </a:lnTo>
                <a:cubicBezTo>
                  <a:pt x="0" y="1197"/>
                  <a:pt x="97" y="1293"/>
                  <a:pt x="216" y="1293"/>
                </a:cubicBezTo>
                <a:lnTo>
                  <a:pt x="216" y="1293"/>
                </a:lnTo>
                <a:lnTo>
                  <a:pt x="1208" y="1293"/>
                </a:lnTo>
                <a:close/>
              </a:path>
            </a:pathLst>
          </a:custGeom>
          <a:noFill/>
          <a:ln w="127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293" name="Freeform 133"/>
          <p:cNvSpPr>
            <a:spLocks/>
          </p:cNvSpPr>
          <p:nvPr/>
        </p:nvSpPr>
        <p:spPr bwMode="auto">
          <a:xfrm>
            <a:off x="6372225" y="1484313"/>
            <a:ext cx="1428750" cy="1038225"/>
          </a:xfrm>
          <a:custGeom>
            <a:avLst/>
            <a:gdLst>
              <a:gd name="T0" fmla="*/ 420 w 900"/>
              <a:gd name="T1" fmla="*/ 394 h 654"/>
              <a:gd name="T2" fmla="*/ 420 w 900"/>
              <a:gd name="T3" fmla="*/ 554 h 654"/>
              <a:gd name="T4" fmla="*/ 390 w 900"/>
              <a:gd name="T5" fmla="*/ 554 h 654"/>
              <a:gd name="T6" fmla="*/ 450 w 900"/>
              <a:gd name="T7" fmla="*/ 654 h 654"/>
              <a:gd name="T8" fmla="*/ 510 w 900"/>
              <a:gd name="T9" fmla="*/ 554 h 654"/>
              <a:gd name="T10" fmla="*/ 480 w 900"/>
              <a:gd name="T11" fmla="*/ 554 h 654"/>
              <a:gd name="T12" fmla="*/ 480 w 900"/>
              <a:gd name="T13" fmla="*/ 394 h 654"/>
              <a:gd name="T14" fmla="*/ 900 w 900"/>
              <a:gd name="T15" fmla="*/ 394 h 654"/>
              <a:gd name="T16" fmla="*/ 900 w 900"/>
              <a:gd name="T17" fmla="*/ 0 h 654"/>
              <a:gd name="T18" fmla="*/ 0 w 900"/>
              <a:gd name="T19" fmla="*/ 0 h 654"/>
              <a:gd name="T20" fmla="*/ 0 w 900"/>
              <a:gd name="T21" fmla="*/ 394 h 654"/>
              <a:gd name="T22" fmla="*/ 420 w 900"/>
              <a:gd name="T23" fmla="*/ 3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654">
                <a:moveTo>
                  <a:pt x="420" y="394"/>
                </a:moveTo>
                <a:lnTo>
                  <a:pt x="420" y="554"/>
                </a:lnTo>
                <a:lnTo>
                  <a:pt x="390" y="554"/>
                </a:lnTo>
                <a:lnTo>
                  <a:pt x="450" y="654"/>
                </a:lnTo>
                <a:lnTo>
                  <a:pt x="510" y="554"/>
                </a:lnTo>
                <a:lnTo>
                  <a:pt x="480" y="554"/>
                </a:lnTo>
                <a:lnTo>
                  <a:pt x="480" y="394"/>
                </a:lnTo>
                <a:lnTo>
                  <a:pt x="900" y="394"/>
                </a:lnTo>
                <a:lnTo>
                  <a:pt x="900" y="0"/>
                </a:lnTo>
                <a:lnTo>
                  <a:pt x="0" y="0"/>
                </a:lnTo>
                <a:lnTo>
                  <a:pt x="0" y="394"/>
                </a:lnTo>
                <a:lnTo>
                  <a:pt x="420" y="394"/>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0294" name="Freeform 134"/>
          <p:cNvSpPr>
            <a:spLocks/>
          </p:cNvSpPr>
          <p:nvPr/>
        </p:nvSpPr>
        <p:spPr bwMode="auto">
          <a:xfrm>
            <a:off x="6372225" y="1484313"/>
            <a:ext cx="1428750" cy="1008062"/>
          </a:xfrm>
          <a:custGeom>
            <a:avLst/>
            <a:gdLst>
              <a:gd name="T0" fmla="*/ 420 w 900"/>
              <a:gd name="T1" fmla="*/ 394 h 654"/>
              <a:gd name="T2" fmla="*/ 420 w 900"/>
              <a:gd name="T3" fmla="*/ 554 h 654"/>
              <a:gd name="T4" fmla="*/ 390 w 900"/>
              <a:gd name="T5" fmla="*/ 554 h 654"/>
              <a:gd name="T6" fmla="*/ 450 w 900"/>
              <a:gd name="T7" fmla="*/ 654 h 654"/>
              <a:gd name="T8" fmla="*/ 510 w 900"/>
              <a:gd name="T9" fmla="*/ 554 h 654"/>
              <a:gd name="T10" fmla="*/ 480 w 900"/>
              <a:gd name="T11" fmla="*/ 554 h 654"/>
              <a:gd name="T12" fmla="*/ 480 w 900"/>
              <a:gd name="T13" fmla="*/ 394 h 654"/>
              <a:gd name="T14" fmla="*/ 900 w 900"/>
              <a:gd name="T15" fmla="*/ 394 h 654"/>
              <a:gd name="T16" fmla="*/ 900 w 900"/>
              <a:gd name="T17" fmla="*/ 0 h 654"/>
              <a:gd name="T18" fmla="*/ 0 w 900"/>
              <a:gd name="T19" fmla="*/ 0 h 654"/>
              <a:gd name="T20" fmla="*/ 0 w 900"/>
              <a:gd name="T21" fmla="*/ 394 h 654"/>
              <a:gd name="T22" fmla="*/ 420 w 900"/>
              <a:gd name="T23" fmla="*/ 3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654">
                <a:moveTo>
                  <a:pt x="420" y="394"/>
                </a:moveTo>
                <a:lnTo>
                  <a:pt x="420" y="554"/>
                </a:lnTo>
                <a:lnTo>
                  <a:pt x="390" y="554"/>
                </a:lnTo>
                <a:lnTo>
                  <a:pt x="450" y="654"/>
                </a:lnTo>
                <a:lnTo>
                  <a:pt x="510" y="554"/>
                </a:lnTo>
                <a:lnTo>
                  <a:pt x="480" y="554"/>
                </a:lnTo>
                <a:lnTo>
                  <a:pt x="480" y="394"/>
                </a:lnTo>
                <a:lnTo>
                  <a:pt x="900" y="394"/>
                </a:lnTo>
                <a:lnTo>
                  <a:pt x="900" y="0"/>
                </a:lnTo>
                <a:lnTo>
                  <a:pt x="0" y="0"/>
                </a:lnTo>
                <a:lnTo>
                  <a:pt x="0" y="394"/>
                </a:lnTo>
                <a:lnTo>
                  <a:pt x="420" y="394"/>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299" name="Freeform 139"/>
          <p:cNvSpPr>
            <a:spLocks/>
          </p:cNvSpPr>
          <p:nvPr/>
        </p:nvSpPr>
        <p:spPr bwMode="auto">
          <a:xfrm>
            <a:off x="5724525" y="3573463"/>
            <a:ext cx="1152525" cy="952500"/>
          </a:xfrm>
          <a:custGeom>
            <a:avLst/>
            <a:gdLst>
              <a:gd name="T0" fmla="*/ 1125 w 1340"/>
              <a:gd name="T1" fmla="*/ 1293 h 1293"/>
              <a:gd name="T2" fmla="*/ 1340 w 1340"/>
              <a:gd name="T3" fmla="*/ 1077 h 1293"/>
              <a:gd name="T4" fmla="*/ 1340 w 1340"/>
              <a:gd name="T5" fmla="*/ 1077 h 1293"/>
              <a:gd name="T6" fmla="*/ 1340 w 1340"/>
              <a:gd name="T7" fmla="*/ 215 h 1293"/>
              <a:gd name="T8" fmla="*/ 1125 w 1340"/>
              <a:gd name="T9" fmla="*/ 0 h 1293"/>
              <a:gd name="T10" fmla="*/ 1125 w 1340"/>
              <a:gd name="T11" fmla="*/ 0 h 1293"/>
              <a:gd name="T12" fmla="*/ 215 w 1340"/>
              <a:gd name="T13" fmla="*/ 0 h 1293"/>
              <a:gd name="T14" fmla="*/ 0 w 1340"/>
              <a:gd name="T15" fmla="*/ 215 h 1293"/>
              <a:gd name="T16" fmla="*/ 0 w 1340"/>
              <a:gd name="T17" fmla="*/ 215 h 1293"/>
              <a:gd name="T18" fmla="*/ 0 w 1340"/>
              <a:gd name="T19" fmla="*/ 1077 h 1293"/>
              <a:gd name="T20" fmla="*/ 215 w 1340"/>
              <a:gd name="T21" fmla="*/ 1293 h 1293"/>
              <a:gd name="T22" fmla="*/ 215 w 1340"/>
              <a:gd name="T23" fmla="*/ 1293 h 1293"/>
              <a:gd name="T24" fmla="*/ 1125 w 1340"/>
              <a:gd name="T25" fmla="*/ 1293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0" h="1293">
                <a:moveTo>
                  <a:pt x="1125" y="1293"/>
                </a:moveTo>
                <a:cubicBezTo>
                  <a:pt x="1244" y="1293"/>
                  <a:pt x="1340" y="1197"/>
                  <a:pt x="1340" y="1077"/>
                </a:cubicBezTo>
                <a:lnTo>
                  <a:pt x="1340" y="1077"/>
                </a:lnTo>
                <a:lnTo>
                  <a:pt x="1340" y="215"/>
                </a:lnTo>
                <a:cubicBezTo>
                  <a:pt x="1340" y="96"/>
                  <a:pt x="1244" y="0"/>
                  <a:pt x="1125" y="0"/>
                </a:cubicBezTo>
                <a:lnTo>
                  <a:pt x="1125" y="0"/>
                </a:lnTo>
                <a:lnTo>
                  <a:pt x="215" y="0"/>
                </a:lnTo>
                <a:cubicBezTo>
                  <a:pt x="96" y="0"/>
                  <a:pt x="0" y="96"/>
                  <a:pt x="0" y="215"/>
                </a:cubicBezTo>
                <a:lnTo>
                  <a:pt x="0" y="215"/>
                </a:lnTo>
                <a:lnTo>
                  <a:pt x="0" y="1077"/>
                </a:lnTo>
                <a:cubicBezTo>
                  <a:pt x="0" y="1197"/>
                  <a:pt x="96" y="1293"/>
                  <a:pt x="215" y="1293"/>
                </a:cubicBezTo>
                <a:lnTo>
                  <a:pt x="215" y="1293"/>
                </a:lnTo>
                <a:lnTo>
                  <a:pt x="1125" y="1293"/>
                </a:lnTo>
                <a:close/>
              </a:path>
            </a:pathLst>
          </a:custGeom>
          <a:solidFill>
            <a:srgbClr val="FFFFFF"/>
          </a:solidFill>
          <a:ln w="0">
            <a:solidFill>
              <a:srgbClr val="000000"/>
            </a:solidFill>
            <a:prstDash val="solid"/>
            <a:round/>
            <a:headEnd/>
            <a:tailEnd/>
          </a:ln>
        </p:spPr>
        <p:txBody>
          <a:bodyPr/>
          <a:lstStyle/>
          <a:p>
            <a:endParaRPr lang="de-DE"/>
          </a:p>
        </p:txBody>
      </p:sp>
      <p:sp>
        <p:nvSpPr>
          <p:cNvPr id="220300" name="Freeform 140"/>
          <p:cNvSpPr>
            <a:spLocks/>
          </p:cNvSpPr>
          <p:nvPr/>
        </p:nvSpPr>
        <p:spPr bwMode="auto">
          <a:xfrm>
            <a:off x="5724525" y="3573463"/>
            <a:ext cx="1152525" cy="952500"/>
          </a:xfrm>
          <a:custGeom>
            <a:avLst/>
            <a:gdLst>
              <a:gd name="T0" fmla="*/ 1125 w 1340"/>
              <a:gd name="T1" fmla="*/ 1293 h 1293"/>
              <a:gd name="T2" fmla="*/ 1340 w 1340"/>
              <a:gd name="T3" fmla="*/ 1077 h 1293"/>
              <a:gd name="T4" fmla="*/ 1340 w 1340"/>
              <a:gd name="T5" fmla="*/ 1077 h 1293"/>
              <a:gd name="T6" fmla="*/ 1340 w 1340"/>
              <a:gd name="T7" fmla="*/ 215 h 1293"/>
              <a:gd name="T8" fmla="*/ 1125 w 1340"/>
              <a:gd name="T9" fmla="*/ 0 h 1293"/>
              <a:gd name="T10" fmla="*/ 1125 w 1340"/>
              <a:gd name="T11" fmla="*/ 0 h 1293"/>
              <a:gd name="T12" fmla="*/ 215 w 1340"/>
              <a:gd name="T13" fmla="*/ 0 h 1293"/>
              <a:gd name="T14" fmla="*/ 0 w 1340"/>
              <a:gd name="T15" fmla="*/ 215 h 1293"/>
              <a:gd name="T16" fmla="*/ 0 w 1340"/>
              <a:gd name="T17" fmla="*/ 215 h 1293"/>
              <a:gd name="T18" fmla="*/ 0 w 1340"/>
              <a:gd name="T19" fmla="*/ 1077 h 1293"/>
              <a:gd name="T20" fmla="*/ 215 w 1340"/>
              <a:gd name="T21" fmla="*/ 1293 h 1293"/>
              <a:gd name="T22" fmla="*/ 215 w 1340"/>
              <a:gd name="T23" fmla="*/ 1293 h 1293"/>
              <a:gd name="T24" fmla="*/ 1125 w 1340"/>
              <a:gd name="T25" fmla="*/ 1293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0" h="1293">
                <a:moveTo>
                  <a:pt x="1125" y="1293"/>
                </a:moveTo>
                <a:cubicBezTo>
                  <a:pt x="1244" y="1293"/>
                  <a:pt x="1340" y="1197"/>
                  <a:pt x="1340" y="1077"/>
                </a:cubicBezTo>
                <a:lnTo>
                  <a:pt x="1340" y="1077"/>
                </a:lnTo>
                <a:lnTo>
                  <a:pt x="1340" y="215"/>
                </a:lnTo>
                <a:cubicBezTo>
                  <a:pt x="1340" y="96"/>
                  <a:pt x="1244" y="0"/>
                  <a:pt x="1125" y="0"/>
                </a:cubicBezTo>
                <a:lnTo>
                  <a:pt x="1125" y="0"/>
                </a:lnTo>
                <a:lnTo>
                  <a:pt x="215" y="0"/>
                </a:lnTo>
                <a:cubicBezTo>
                  <a:pt x="96" y="0"/>
                  <a:pt x="0" y="96"/>
                  <a:pt x="0" y="215"/>
                </a:cubicBezTo>
                <a:lnTo>
                  <a:pt x="0" y="215"/>
                </a:lnTo>
                <a:lnTo>
                  <a:pt x="0" y="1077"/>
                </a:lnTo>
                <a:cubicBezTo>
                  <a:pt x="0" y="1197"/>
                  <a:pt x="96" y="1293"/>
                  <a:pt x="215" y="1293"/>
                </a:cubicBezTo>
                <a:lnTo>
                  <a:pt x="215" y="1293"/>
                </a:lnTo>
                <a:lnTo>
                  <a:pt x="1125" y="1293"/>
                </a:lnTo>
                <a:close/>
              </a:path>
            </a:pathLst>
          </a:custGeom>
          <a:noFill/>
          <a:ln w="127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306" name="Freeform 146"/>
          <p:cNvSpPr>
            <a:spLocks/>
          </p:cNvSpPr>
          <p:nvPr/>
        </p:nvSpPr>
        <p:spPr bwMode="auto">
          <a:xfrm>
            <a:off x="1692275" y="5013325"/>
            <a:ext cx="1366838" cy="1008063"/>
          </a:xfrm>
          <a:custGeom>
            <a:avLst/>
            <a:gdLst>
              <a:gd name="T0" fmla="*/ 1272 w 1488"/>
              <a:gd name="T1" fmla="*/ 866 h 866"/>
              <a:gd name="T2" fmla="*/ 1488 w 1488"/>
              <a:gd name="T3" fmla="*/ 650 h 866"/>
              <a:gd name="T4" fmla="*/ 1488 w 1488"/>
              <a:gd name="T5" fmla="*/ 215 h 866"/>
              <a:gd name="T6" fmla="*/ 1272 w 1488"/>
              <a:gd name="T7" fmla="*/ 0 h 866"/>
              <a:gd name="T8" fmla="*/ 1272 w 1488"/>
              <a:gd name="T9" fmla="*/ 0 h 866"/>
              <a:gd name="T10" fmla="*/ 216 w 1488"/>
              <a:gd name="T11" fmla="*/ 0 h 866"/>
              <a:gd name="T12" fmla="*/ 0 w 1488"/>
              <a:gd name="T13" fmla="*/ 215 h 866"/>
              <a:gd name="T14" fmla="*/ 0 w 1488"/>
              <a:gd name="T15" fmla="*/ 215 h 866"/>
              <a:gd name="T16" fmla="*/ 0 w 1488"/>
              <a:gd name="T17" fmla="*/ 650 h 866"/>
              <a:gd name="T18" fmla="*/ 216 w 1488"/>
              <a:gd name="T19" fmla="*/ 866 h 866"/>
              <a:gd name="T20" fmla="*/ 216 w 1488"/>
              <a:gd name="T21" fmla="*/ 866 h 866"/>
              <a:gd name="T22" fmla="*/ 1272 w 1488"/>
              <a:gd name="T23" fmla="*/ 86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8" h="866">
                <a:moveTo>
                  <a:pt x="1272" y="866"/>
                </a:moveTo>
                <a:cubicBezTo>
                  <a:pt x="1391" y="866"/>
                  <a:pt x="1488" y="769"/>
                  <a:pt x="1488" y="650"/>
                </a:cubicBezTo>
                <a:lnTo>
                  <a:pt x="1488" y="215"/>
                </a:lnTo>
                <a:cubicBezTo>
                  <a:pt x="1488" y="96"/>
                  <a:pt x="1391" y="0"/>
                  <a:pt x="1272" y="0"/>
                </a:cubicBezTo>
                <a:lnTo>
                  <a:pt x="1272" y="0"/>
                </a:lnTo>
                <a:lnTo>
                  <a:pt x="216" y="0"/>
                </a:lnTo>
                <a:cubicBezTo>
                  <a:pt x="97" y="0"/>
                  <a:pt x="0" y="96"/>
                  <a:pt x="0" y="215"/>
                </a:cubicBezTo>
                <a:lnTo>
                  <a:pt x="0" y="215"/>
                </a:lnTo>
                <a:lnTo>
                  <a:pt x="0" y="650"/>
                </a:lnTo>
                <a:cubicBezTo>
                  <a:pt x="0" y="769"/>
                  <a:pt x="97" y="866"/>
                  <a:pt x="216" y="866"/>
                </a:cubicBezTo>
                <a:lnTo>
                  <a:pt x="216" y="866"/>
                </a:lnTo>
                <a:lnTo>
                  <a:pt x="1272" y="866"/>
                </a:lnTo>
                <a:close/>
              </a:path>
            </a:pathLst>
          </a:custGeom>
          <a:solidFill>
            <a:srgbClr val="FFFFFF"/>
          </a:solidFill>
          <a:ln w="0">
            <a:solidFill>
              <a:srgbClr val="000000"/>
            </a:solidFill>
            <a:prstDash val="solid"/>
            <a:round/>
            <a:headEnd/>
            <a:tailEnd/>
          </a:ln>
        </p:spPr>
        <p:txBody>
          <a:bodyPr/>
          <a:lstStyle/>
          <a:p>
            <a:endParaRPr lang="de-DE"/>
          </a:p>
        </p:txBody>
      </p:sp>
      <p:sp>
        <p:nvSpPr>
          <p:cNvPr id="220307" name="Freeform 147"/>
          <p:cNvSpPr>
            <a:spLocks/>
          </p:cNvSpPr>
          <p:nvPr/>
        </p:nvSpPr>
        <p:spPr bwMode="auto">
          <a:xfrm>
            <a:off x="1692275" y="5013325"/>
            <a:ext cx="1368425" cy="1008063"/>
          </a:xfrm>
          <a:custGeom>
            <a:avLst/>
            <a:gdLst>
              <a:gd name="T0" fmla="*/ 1272 w 1488"/>
              <a:gd name="T1" fmla="*/ 866 h 866"/>
              <a:gd name="T2" fmla="*/ 1488 w 1488"/>
              <a:gd name="T3" fmla="*/ 650 h 866"/>
              <a:gd name="T4" fmla="*/ 1488 w 1488"/>
              <a:gd name="T5" fmla="*/ 215 h 866"/>
              <a:gd name="T6" fmla="*/ 1272 w 1488"/>
              <a:gd name="T7" fmla="*/ 0 h 866"/>
              <a:gd name="T8" fmla="*/ 1272 w 1488"/>
              <a:gd name="T9" fmla="*/ 0 h 866"/>
              <a:gd name="T10" fmla="*/ 216 w 1488"/>
              <a:gd name="T11" fmla="*/ 0 h 866"/>
              <a:gd name="T12" fmla="*/ 0 w 1488"/>
              <a:gd name="T13" fmla="*/ 215 h 866"/>
              <a:gd name="T14" fmla="*/ 0 w 1488"/>
              <a:gd name="T15" fmla="*/ 215 h 866"/>
              <a:gd name="T16" fmla="*/ 0 w 1488"/>
              <a:gd name="T17" fmla="*/ 650 h 866"/>
              <a:gd name="T18" fmla="*/ 216 w 1488"/>
              <a:gd name="T19" fmla="*/ 866 h 866"/>
              <a:gd name="T20" fmla="*/ 216 w 1488"/>
              <a:gd name="T21" fmla="*/ 866 h 866"/>
              <a:gd name="T22" fmla="*/ 1272 w 1488"/>
              <a:gd name="T23" fmla="*/ 866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8" h="866">
                <a:moveTo>
                  <a:pt x="1272" y="866"/>
                </a:moveTo>
                <a:cubicBezTo>
                  <a:pt x="1391" y="866"/>
                  <a:pt x="1488" y="769"/>
                  <a:pt x="1488" y="650"/>
                </a:cubicBezTo>
                <a:lnTo>
                  <a:pt x="1488" y="215"/>
                </a:lnTo>
                <a:cubicBezTo>
                  <a:pt x="1488" y="96"/>
                  <a:pt x="1391" y="0"/>
                  <a:pt x="1272" y="0"/>
                </a:cubicBezTo>
                <a:lnTo>
                  <a:pt x="1272" y="0"/>
                </a:lnTo>
                <a:lnTo>
                  <a:pt x="216" y="0"/>
                </a:lnTo>
                <a:cubicBezTo>
                  <a:pt x="97" y="0"/>
                  <a:pt x="0" y="96"/>
                  <a:pt x="0" y="215"/>
                </a:cubicBezTo>
                <a:lnTo>
                  <a:pt x="0" y="215"/>
                </a:lnTo>
                <a:lnTo>
                  <a:pt x="0" y="650"/>
                </a:lnTo>
                <a:cubicBezTo>
                  <a:pt x="0" y="769"/>
                  <a:pt x="97" y="866"/>
                  <a:pt x="216" y="866"/>
                </a:cubicBezTo>
                <a:lnTo>
                  <a:pt x="216" y="866"/>
                </a:lnTo>
                <a:lnTo>
                  <a:pt x="1272" y="866"/>
                </a:lnTo>
                <a:close/>
              </a:path>
            </a:pathLst>
          </a:custGeom>
          <a:noFill/>
          <a:ln w="34925"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312" name="Freeform 152"/>
          <p:cNvSpPr>
            <a:spLocks/>
          </p:cNvSpPr>
          <p:nvPr/>
        </p:nvSpPr>
        <p:spPr bwMode="auto">
          <a:xfrm>
            <a:off x="8820150" y="1700213"/>
            <a:ext cx="239713" cy="3262312"/>
          </a:xfrm>
          <a:custGeom>
            <a:avLst/>
            <a:gdLst>
              <a:gd name="T0" fmla="*/ 0 w 345"/>
              <a:gd name="T1" fmla="*/ 4432 h 4432"/>
              <a:gd name="T2" fmla="*/ 172 w 345"/>
              <a:gd name="T3" fmla="*/ 4432 h 4432"/>
              <a:gd name="T4" fmla="*/ 345 w 345"/>
              <a:gd name="T5" fmla="*/ 4260 h 4432"/>
              <a:gd name="T6" fmla="*/ 345 w 345"/>
              <a:gd name="T7" fmla="*/ 4260 h 4432"/>
              <a:gd name="T8" fmla="*/ 345 w 345"/>
              <a:gd name="T9" fmla="*/ 4260 h 4432"/>
              <a:gd name="T10" fmla="*/ 345 w 345"/>
              <a:gd name="T11" fmla="*/ 173 h 4432"/>
              <a:gd name="T12" fmla="*/ 172 w 345"/>
              <a:gd name="T13" fmla="*/ 0 h 4432"/>
              <a:gd name="T14" fmla="*/ 150 w 345"/>
              <a:gd name="T15" fmla="*/ 0 h 44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5" h="4432">
                <a:moveTo>
                  <a:pt x="0" y="4432"/>
                </a:moveTo>
                <a:lnTo>
                  <a:pt x="172" y="4432"/>
                </a:lnTo>
                <a:cubicBezTo>
                  <a:pt x="267" y="4432"/>
                  <a:pt x="345" y="4355"/>
                  <a:pt x="345" y="4260"/>
                </a:cubicBezTo>
                <a:cubicBezTo>
                  <a:pt x="345" y="4260"/>
                  <a:pt x="345" y="4260"/>
                  <a:pt x="345" y="4260"/>
                </a:cubicBezTo>
                <a:lnTo>
                  <a:pt x="345" y="4260"/>
                </a:lnTo>
                <a:lnTo>
                  <a:pt x="345" y="173"/>
                </a:lnTo>
                <a:cubicBezTo>
                  <a:pt x="345" y="77"/>
                  <a:pt x="267" y="0"/>
                  <a:pt x="172" y="0"/>
                </a:cubicBezTo>
                <a:lnTo>
                  <a:pt x="150" y="0"/>
                </a:lnTo>
              </a:path>
            </a:pathLst>
          </a:custGeom>
          <a:noFill/>
          <a:ln w="34925"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313" name="Freeform 153"/>
          <p:cNvSpPr>
            <a:spLocks/>
          </p:cNvSpPr>
          <p:nvPr/>
        </p:nvSpPr>
        <p:spPr bwMode="auto">
          <a:xfrm>
            <a:off x="8820150" y="1628775"/>
            <a:ext cx="127000" cy="125413"/>
          </a:xfrm>
          <a:custGeom>
            <a:avLst/>
            <a:gdLst>
              <a:gd name="T0" fmla="*/ 80 w 80"/>
              <a:gd name="T1" fmla="*/ 79 h 79"/>
              <a:gd name="T2" fmla="*/ 0 w 80"/>
              <a:gd name="T3" fmla="*/ 40 h 79"/>
              <a:gd name="T4" fmla="*/ 80 w 80"/>
              <a:gd name="T5" fmla="*/ 0 h 79"/>
              <a:gd name="T6" fmla="*/ 80 w 80"/>
              <a:gd name="T7" fmla="*/ 79 h 79"/>
            </a:gdLst>
            <a:ahLst/>
            <a:cxnLst>
              <a:cxn ang="0">
                <a:pos x="T0" y="T1"/>
              </a:cxn>
              <a:cxn ang="0">
                <a:pos x="T2" y="T3"/>
              </a:cxn>
              <a:cxn ang="0">
                <a:pos x="T4" y="T5"/>
              </a:cxn>
              <a:cxn ang="0">
                <a:pos x="T6" y="T7"/>
              </a:cxn>
            </a:cxnLst>
            <a:rect l="0" t="0" r="r" b="b"/>
            <a:pathLst>
              <a:path w="80" h="79">
                <a:moveTo>
                  <a:pt x="80" y="79"/>
                </a:moveTo>
                <a:lnTo>
                  <a:pt x="0" y="40"/>
                </a:lnTo>
                <a:lnTo>
                  <a:pt x="80" y="0"/>
                </a:lnTo>
                <a:lnTo>
                  <a:pt x="80" y="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0343" name="Text Box 183"/>
          <p:cNvSpPr txBox="1">
            <a:spLocks noChangeArrowheads="1"/>
          </p:cNvSpPr>
          <p:nvPr/>
        </p:nvSpPr>
        <p:spPr bwMode="auto">
          <a:xfrm>
            <a:off x="0" y="5084763"/>
            <a:ext cx="14398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b="1"/>
              <a:t>Future Activities</a:t>
            </a:r>
          </a:p>
        </p:txBody>
      </p:sp>
      <p:sp>
        <p:nvSpPr>
          <p:cNvPr id="220344" name="Text Box 184"/>
          <p:cNvSpPr txBox="1">
            <a:spLocks noChangeArrowheads="1"/>
          </p:cNvSpPr>
          <p:nvPr/>
        </p:nvSpPr>
        <p:spPr bwMode="auto">
          <a:xfrm>
            <a:off x="1692275" y="5157788"/>
            <a:ext cx="13668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n-GB" b="1"/>
              <a:t>Emissions</a:t>
            </a:r>
          </a:p>
          <a:p>
            <a:pPr algn="ctr">
              <a:spcBef>
                <a:spcPct val="0"/>
              </a:spcBef>
            </a:pPr>
            <a:r>
              <a:rPr lang="en-GB" b="1"/>
              <a:t>Releases</a:t>
            </a:r>
          </a:p>
        </p:txBody>
      </p:sp>
      <p:sp>
        <p:nvSpPr>
          <p:cNvPr id="220345" name="Text Box 185"/>
          <p:cNvSpPr txBox="1">
            <a:spLocks noChangeArrowheads="1"/>
          </p:cNvSpPr>
          <p:nvPr/>
        </p:nvSpPr>
        <p:spPr bwMode="auto">
          <a:xfrm>
            <a:off x="3276600" y="5013325"/>
            <a:ext cx="14398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b="1"/>
              <a:t>Concentra-tion, Level, Deposition</a:t>
            </a:r>
          </a:p>
        </p:txBody>
      </p:sp>
      <p:sp>
        <p:nvSpPr>
          <p:cNvPr id="220346" name="Text Box 186"/>
          <p:cNvSpPr txBox="1">
            <a:spLocks noChangeArrowheads="1"/>
          </p:cNvSpPr>
          <p:nvPr/>
        </p:nvSpPr>
        <p:spPr bwMode="auto">
          <a:xfrm>
            <a:off x="1692275" y="2420938"/>
            <a:ext cx="13684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GB" sz="1600" b="1"/>
              <a:t>Emission modelling</a:t>
            </a:r>
          </a:p>
        </p:txBody>
      </p:sp>
      <p:sp>
        <p:nvSpPr>
          <p:cNvPr id="220347" name="Text Box 187"/>
          <p:cNvSpPr txBox="1">
            <a:spLocks noChangeArrowheads="1"/>
          </p:cNvSpPr>
          <p:nvPr/>
        </p:nvSpPr>
        <p:spPr bwMode="auto">
          <a:xfrm>
            <a:off x="1116013" y="3644900"/>
            <a:ext cx="9350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GB" sz="1600" b="1"/>
              <a:t>Emis-sion factors</a:t>
            </a:r>
          </a:p>
        </p:txBody>
      </p:sp>
      <p:sp>
        <p:nvSpPr>
          <p:cNvPr id="220351" name="Text Box 191"/>
          <p:cNvSpPr txBox="1">
            <a:spLocks noChangeArrowheads="1"/>
          </p:cNvSpPr>
          <p:nvPr/>
        </p:nvSpPr>
        <p:spPr bwMode="auto">
          <a:xfrm>
            <a:off x="4787900" y="5084763"/>
            <a:ext cx="1366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n-GB" b="1"/>
              <a:t>Exposure,Dose, Intake</a:t>
            </a:r>
          </a:p>
        </p:txBody>
      </p:sp>
      <p:sp>
        <p:nvSpPr>
          <p:cNvPr id="220352" name="Text Box 192"/>
          <p:cNvSpPr txBox="1">
            <a:spLocks noChangeArrowheads="1"/>
          </p:cNvSpPr>
          <p:nvPr/>
        </p:nvSpPr>
        <p:spPr bwMode="auto">
          <a:xfrm>
            <a:off x="2627313" y="3716338"/>
            <a:ext cx="10810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b="1"/>
              <a:t>Meteoro-logy</a:t>
            </a:r>
          </a:p>
        </p:txBody>
      </p:sp>
      <p:sp>
        <p:nvSpPr>
          <p:cNvPr id="220353" name="Text Box 193"/>
          <p:cNvSpPr txBox="1">
            <a:spLocks noChangeArrowheads="1"/>
          </p:cNvSpPr>
          <p:nvPr/>
        </p:nvSpPr>
        <p:spPr bwMode="auto">
          <a:xfrm>
            <a:off x="1692275" y="1268413"/>
            <a:ext cx="13684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GB" sz="1600" b="1"/>
              <a:t>Emission reduction and control</a:t>
            </a:r>
          </a:p>
        </p:txBody>
      </p:sp>
      <p:sp>
        <p:nvSpPr>
          <p:cNvPr id="220354" name="Text Box 194"/>
          <p:cNvSpPr txBox="1">
            <a:spLocks noChangeArrowheads="1"/>
          </p:cNvSpPr>
          <p:nvPr/>
        </p:nvSpPr>
        <p:spPr bwMode="auto">
          <a:xfrm>
            <a:off x="4140200" y="3644900"/>
            <a:ext cx="1295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GB" sz="1600" b="1"/>
              <a:t>Population, Diet, Time-activity</a:t>
            </a:r>
          </a:p>
        </p:txBody>
      </p:sp>
      <p:sp>
        <p:nvSpPr>
          <p:cNvPr id="220358" name="Text Box 198"/>
          <p:cNvSpPr txBox="1">
            <a:spLocks noChangeArrowheads="1"/>
          </p:cNvSpPr>
          <p:nvPr/>
        </p:nvSpPr>
        <p:spPr bwMode="auto">
          <a:xfrm>
            <a:off x="5724525" y="3500438"/>
            <a:ext cx="122396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GB" sz="1600" b="1"/>
              <a:t>Exposure- response- relation-ships</a:t>
            </a:r>
          </a:p>
        </p:txBody>
      </p:sp>
      <p:sp>
        <p:nvSpPr>
          <p:cNvPr id="220359" name="Text Box 199"/>
          <p:cNvSpPr txBox="1">
            <a:spLocks noChangeArrowheads="1"/>
          </p:cNvSpPr>
          <p:nvPr/>
        </p:nvSpPr>
        <p:spPr bwMode="auto">
          <a:xfrm>
            <a:off x="6372225" y="4797425"/>
            <a:ext cx="1223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n-GB" b="1"/>
              <a:t>Health impacts</a:t>
            </a:r>
          </a:p>
        </p:txBody>
      </p:sp>
      <p:sp>
        <p:nvSpPr>
          <p:cNvPr id="220360" name="Text Box 200"/>
          <p:cNvSpPr txBox="1">
            <a:spLocks noChangeArrowheads="1"/>
          </p:cNvSpPr>
          <p:nvPr/>
        </p:nvSpPr>
        <p:spPr bwMode="auto">
          <a:xfrm>
            <a:off x="6227763" y="5734050"/>
            <a:ext cx="143986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GB" sz="1600" b="1"/>
              <a:t>Damage to ecosystems, materials</a:t>
            </a:r>
          </a:p>
        </p:txBody>
      </p:sp>
      <p:sp>
        <p:nvSpPr>
          <p:cNvPr id="220362" name="Freeform 202"/>
          <p:cNvSpPr>
            <a:spLocks/>
          </p:cNvSpPr>
          <p:nvPr/>
        </p:nvSpPr>
        <p:spPr bwMode="auto">
          <a:xfrm>
            <a:off x="7885113" y="4652963"/>
            <a:ext cx="863600" cy="1871662"/>
          </a:xfrm>
          <a:custGeom>
            <a:avLst/>
            <a:gdLst>
              <a:gd name="T0" fmla="*/ 1423 w 1638"/>
              <a:gd name="T1" fmla="*/ 1293 h 1293"/>
              <a:gd name="T2" fmla="*/ 1638 w 1638"/>
              <a:gd name="T3" fmla="*/ 1078 h 1293"/>
              <a:gd name="T4" fmla="*/ 1638 w 1638"/>
              <a:gd name="T5" fmla="*/ 215 h 1293"/>
              <a:gd name="T6" fmla="*/ 1423 w 1638"/>
              <a:gd name="T7" fmla="*/ 0 h 1293"/>
              <a:gd name="T8" fmla="*/ 1423 w 1638"/>
              <a:gd name="T9" fmla="*/ 0 h 1293"/>
              <a:gd name="T10" fmla="*/ 215 w 1638"/>
              <a:gd name="T11" fmla="*/ 0 h 1293"/>
              <a:gd name="T12" fmla="*/ 0 w 1638"/>
              <a:gd name="T13" fmla="*/ 215 h 1293"/>
              <a:gd name="T14" fmla="*/ 0 w 1638"/>
              <a:gd name="T15" fmla="*/ 215 h 1293"/>
              <a:gd name="T16" fmla="*/ 0 w 1638"/>
              <a:gd name="T17" fmla="*/ 1078 h 1293"/>
              <a:gd name="T18" fmla="*/ 215 w 1638"/>
              <a:gd name="T19" fmla="*/ 1293 h 1293"/>
              <a:gd name="T20" fmla="*/ 215 w 1638"/>
              <a:gd name="T21" fmla="*/ 1293 h 1293"/>
              <a:gd name="T22" fmla="*/ 1423 w 1638"/>
              <a:gd name="T23" fmla="*/ 1293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8" h="1293">
                <a:moveTo>
                  <a:pt x="1423" y="1293"/>
                </a:moveTo>
                <a:cubicBezTo>
                  <a:pt x="1542" y="1293"/>
                  <a:pt x="1638" y="1197"/>
                  <a:pt x="1638" y="1078"/>
                </a:cubicBezTo>
                <a:lnTo>
                  <a:pt x="1638" y="215"/>
                </a:lnTo>
                <a:cubicBezTo>
                  <a:pt x="1638" y="96"/>
                  <a:pt x="1542" y="0"/>
                  <a:pt x="1423" y="0"/>
                </a:cubicBezTo>
                <a:lnTo>
                  <a:pt x="1423" y="0"/>
                </a:lnTo>
                <a:lnTo>
                  <a:pt x="215" y="0"/>
                </a:lnTo>
                <a:cubicBezTo>
                  <a:pt x="96" y="0"/>
                  <a:pt x="0" y="96"/>
                  <a:pt x="0" y="215"/>
                </a:cubicBezTo>
                <a:lnTo>
                  <a:pt x="0" y="215"/>
                </a:lnTo>
                <a:lnTo>
                  <a:pt x="0" y="1078"/>
                </a:lnTo>
                <a:cubicBezTo>
                  <a:pt x="0" y="1197"/>
                  <a:pt x="96" y="1293"/>
                  <a:pt x="215" y="1293"/>
                </a:cubicBezTo>
                <a:lnTo>
                  <a:pt x="215" y="1293"/>
                </a:lnTo>
                <a:lnTo>
                  <a:pt x="1423" y="1293"/>
                </a:lnTo>
                <a:close/>
              </a:path>
            </a:pathLst>
          </a:custGeom>
          <a:solidFill>
            <a:srgbClr val="FFFFFF"/>
          </a:solidFill>
          <a:ln w="0">
            <a:solidFill>
              <a:srgbClr val="000000"/>
            </a:solidFill>
            <a:prstDash val="solid"/>
            <a:round/>
            <a:headEnd/>
            <a:tailEnd/>
          </a:ln>
        </p:spPr>
        <p:txBody>
          <a:bodyPr/>
          <a:lstStyle/>
          <a:p>
            <a:endParaRPr lang="de-DE"/>
          </a:p>
        </p:txBody>
      </p:sp>
      <p:sp>
        <p:nvSpPr>
          <p:cNvPr id="220361" name="Freeform 201"/>
          <p:cNvSpPr>
            <a:spLocks/>
          </p:cNvSpPr>
          <p:nvPr/>
        </p:nvSpPr>
        <p:spPr bwMode="auto">
          <a:xfrm>
            <a:off x="7885113" y="4652963"/>
            <a:ext cx="863600" cy="1871662"/>
          </a:xfrm>
          <a:custGeom>
            <a:avLst/>
            <a:gdLst>
              <a:gd name="T0" fmla="*/ 1423 w 1638"/>
              <a:gd name="T1" fmla="*/ 1293 h 1293"/>
              <a:gd name="T2" fmla="*/ 1638 w 1638"/>
              <a:gd name="T3" fmla="*/ 1078 h 1293"/>
              <a:gd name="T4" fmla="*/ 1638 w 1638"/>
              <a:gd name="T5" fmla="*/ 215 h 1293"/>
              <a:gd name="T6" fmla="*/ 1423 w 1638"/>
              <a:gd name="T7" fmla="*/ 0 h 1293"/>
              <a:gd name="T8" fmla="*/ 1423 w 1638"/>
              <a:gd name="T9" fmla="*/ 0 h 1293"/>
              <a:gd name="T10" fmla="*/ 215 w 1638"/>
              <a:gd name="T11" fmla="*/ 0 h 1293"/>
              <a:gd name="T12" fmla="*/ 0 w 1638"/>
              <a:gd name="T13" fmla="*/ 215 h 1293"/>
              <a:gd name="T14" fmla="*/ 0 w 1638"/>
              <a:gd name="T15" fmla="*/ 215 h 1293"/>
              <a:gd name="T16" fmla="*/ 0 w 1638"/>
              <a:gd name="T17" fmla="*/ 1078 h 1293"/>
              <a:gd name="T18" fmla="*/ 215 w 1638"/>
              <a:gd name="T19" fmla="*/ 1293 h 1293"/>
              <a:gd name="T20" fmla="*/ 215 w 1638"/>
              <a:gd name="T21" fmla="*/ 1293 h 1293"/>
              <a:gd name="T22" fmla="*/ 1423 w 1638"/>
              <a:gd name="T23" fmla="*/ 1293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8" h="1293">
                <a:moveTo>
                  <a:pt x="1423" y="1293"/>
                </a:moveTo>
                <a:cubicBezTo>
                  <a:pt x="1542" y="1293"/>
                  <a:pt x="1638" y="1197"/>
                  <a:pt x="1638" y="1078"/>
                </a:cubicBezTo>
                <a:lnTo>
                  <a:pt x="1638" y="215"/>
                </a:lnTo>
                <a:cubicBezTo>
                  <a:pt x="1638" y="96"/>
                  <a:pt x="1542" y="0"/>
                  <a:pt x="1423" y="0"/>
                </a:cubicBezTo>
                <a:lnTo>
                  <a:pt x="1423" y="0"/>
                </a:lnTo>
                <a:lnTo>
                  <a:pt x="215" y="0"/>
                </a:lnTo>
                <a:cubicBezTo>
                  <a:pt x="96" y="0"/>
                  <a:pt x="0" y="96"/>
                  <a:pt x="0" y="215"/>
                </a:cubicBezTo>
                <a:lnTo>
                  <a:pt x="0" y="215"/>
                </a:lnTo>
                <a:lnTo>
                  <a:pt x="0" y="1078"/>
                </a:lnTo>
                <a:cubicBezTo>
                  <a:pt x="0" y="1197"/>
                  <a:pt x="96" y="1293"/>
                  <a:pt x="215" y="1293"/>
                </a:cubicBezTo>
                <a:lnTo>
                  <a:pt x="215" y="1293"/>
                </a:lnTo>
                <a:lnTo>
                  <a:pt x="1423" y="1293"/>
                </a:lnTo>
                <a:close/>
              </a:path>
            </a:pathLst>
          </a:custGeom>
          <a:noFill/>
          <a:ln w="34925"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363" name="Text Box 203"/>
          <p:cNvSpPr txBox="1">
            <a:spLocks noChangeArrowheads="1"/>
          </p:cNvSpPr>
          <p:nvPr/>
        </p:nvSpPr>
        <p:spPr bwMode="auto">
          <a:xfrm>
            <a:off x="7885113" y="5157788"/>
            <a:ext cx="1008062"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GB" b="1"/>
              <a:t>DALYspdfs</a:t>
            </a:r>
          </a:p>
          <a:p>
            <a:pPr>
              <a:spcBef>
                <a:spcPct val="0"/>
              </a:spcBef>
            </a:pPr>
            <a:r>
              <a:rPr lang="en-GB" b="1"/>
              <a:t>costs</a:t>
            </a:r>
          </a:p>
        </p:txBody>
      </p:sp>
      <p:sp>
        <p:nvSpPr>
          <p:cNvPr id="220364" name="Freeform 204"/>
          <p:cNvSpPr>
            <a:spLocks/>
          </p:cNvSpPr>
          <p:nvPr/>
        </p:nvSpPr>
        <p:spPr bwMode="auto">
          <a:xfrm>
            <a:off x="7667625" y="2492375"/>
            <a:ext cx="1225550" cy="2111375"/>
          </a:xfrm>
          <a:custGeom>
            <a:avLst/>
            <a:gdLst>
              <a:gd name="T0" fmla="*/ 420 w 900"/>
              <a:gd name="T1" fmla="*/ 520 h 1560"/>
              <a:gd name="T2" fmla="*/ 420 w 900"/>
              <a:gd name="T3" fmla="*/ 1460 h 1560"/>
              <a:gd name="T4" fmla="*/ 390 w 900"/>
              <a:gd name="T5" fmla="*/ 1460 h 1560"/>
              <a:gd name="T6" fmla="*/ 450 w 900"/>
              <a:gd name="T7" fmla="*/ 1560 h 1560"/>
              <a:gd name="T8" fmla="*/ 510 w 900"/>
              <a:gd name="T9" fmla="*/ 1460 h 1560"/>
              <a:gd name="T10" fmla="*/ 480 w 900"/>
              <a:gd name="T11" fmla="*/ 1460 h 1560"/>
              <a:gd name="T12" fmla="*/ 480 w 900"/>
              <a:gd name="T13" fmla="*/ 520 h 1560"/>
              <a:gd name="T14" fmla="*/ 900 w 900"/>
              <a:gd name="T15" fmla="*/ 520 h 1560"/>
              <a:gd name="T16" fmla="*/ 900 w 900"/>
              <a:gd name="T17" fmla="*/ 0 h 1560"/>
              <a:gd name="T18" fmla="*/ 0 w 900"/>
              <a:gd name="T19" fmla="*/ 0 h 1560"/>
              <a:gd name="T20" fmla="*/ 0 w 900"/>
              <a:gd name="T21" fmla="*/ 520 h 1560"/>
              <a:gd name="T22" fmla="*/ 420 w 900"/>
              <a:gd name="T23" fmla="*/ 52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1560">
                <a:moveTo>
                  <a:pt x="420" y="520"/>
                </a:moveTo>
                <a:lnTo>
                  <a:pt x="420" y="1460"/>
                </a:lnTo>
                <a:lnTo>
                  <a:pt x="390" y="1460"/>
                </a:lnTo>
                <a:lnTo>
                  <a:pt x="450" y="1560"/>
                </a:lnTo>
                <a:lnTo>
                  <a:pt x="510" y="1460"/>
                </a:lnTo>
                <a:lnTo>
                  <a:pt x="480" y="1460"/>
                </a:lnTo>
                <a:lnTo>
                  <a:pt x="480" y="520"/>
                </a:lnTo>
                <a:lnTo>
                  <a:pt x="900" y="520"/>
                </a:lnTo>
                <a:lnTo>
                  <a:pt x="900" y="0"/>
                </a:lnTo>
                <a:lnTo>
                  <a:pt x="0" y="0"/>
                </a:lnTo>
                <a:lnTo>
                  <a:pt x="0" y="520"/>
                </a:lnTo>
                <a:lnTo>
                  <a:pt x="420" y="520"/>
                </a:lnTo>
                <a:close/>
              </a:path>
            </a:pathLst>
          </a:custGeom>
          <a:noFill/>
          <a:ln w="31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365" name="Freeform 205"/>
          <p:cNvSpPr>
            <a:spLocks/>
          </p:cNvSpPr>
          <p:nvPr/>
        </p:nvSpPr>
        <p:spPr bwMode="auto">
          <a:xfrm>
            <a:off x="7667625" y="2492375"/>
            <a:ext cx="1225550" cy="2111375"/>
          </a:xfrm>
          <a:custGeom>
            <a:avLst/>
            <a:gdLst>
              <a:gd name="T0" fmla="*/ 420 w 900"/>
              <a:gd name="T1" fmla="*/ 520 h 1560"/>
              <a:gd name="T2" fmla="*/ 420 w 900"/>
              <a:gd name="T3" fmla="*/ 1460 h 1560"/>
              <a:gd name="T4" fmla="*/ 390 w 900"/>
              <a:gd name="T5" fmla="*/ 1460 h 1560"/>
              <a:gd name="T6" fmla="*/ 450 w 900"/>
              <a:gd name="T7" fmla="*/ 1560 h 1560"/>
              <a:gd name="T8" fmla="*/ 510 w 900"/>
              <a:gd name="T9" fmla="*/ 1460 h 1560"/>
              <a:gd name="T10" fmla="*/ 480 w 900"/>
              <a:gd name="T11" fmla="*/ 1460 h 1560"/>
              <a:gd name="T12" fmla="*/ 480 w 900"/>
              <a:gd name="T13" fmla="*/ 520 h 1560"/>
              <a:gd name="T14" fmla="*/ 900 w 900"/>
              <a:gd name="T15" fmla="*/ 520 h 1560"/>
              <a:gd name="T16" fmla="*/ 900 w 900"/>
              <a:gd name="T17" fmla="*/ 0 h 1560"/>
              <a:gd name="T18" fmla="*/ 0 w 900"/>
              <a:gd name="T19" fmla="*/ 0 h 1560"/>
              <a:gd name="T20" fmla="*/ 0 w 900"/>
              <a:gd name="T21" fmla="*/ 520 h 1560"/>
              <a:gd name="T22" fmla="*/ 420 w 900"/>
              <a:gd name="T23" fmla="*/ 52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0" h="1560">
                <a:moveTo>
                  <a:pt x="420" y="520"/>
                </a:moveTo>
                <a:lnTo>
                  <a:pt x="420" y="1460"/>
                </a:lnTo>
                <a:lnTo>
                  <a:pt x="390" y="1460"/>
                </a:lnTo>
                <a:lnTo>
                  <a:pt x="450" y="1560"/>
                </a:lnTo>
                <a:lnTo>
                  <a:pt x="510" y="1460"/>
                </a:lnTo>
                <a:lnTo>
                  <a:pt x="480" y="1460"/>
                </a:lnTo>
                <a:lnTo>
                  <a:pt x="480" y="520"/>
                </a:lnTo>
                <a:lnTo>
                  <a:pt x="900" y="520"/>
                </a:lnTo>
                <a:lnTo>
                  <a:pt x="900" y="0"/>
                </a:lnTo>
                <a:lnTo>
                  <a:pt x="0" y="0"/>
                </a:lnTo>
                <a:lnTo>
                  <a:pt x="0" y="520"/>
                </a:lnTo>
                <a:lnTo>
                  <a:pt x="420" y="520"/>
                </a:ln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0366" name="Text Box 206"/>
          <p:cNvSpPr txBox="1">
            <a:spLocks noChangeArrowheads="1"/>
          </p:cNvSpPr>
          <p:nvPr/>
        </p:nvSpPr>
        <p:spPr bwMode="auto">
          <a:xfrm>
            <a:off x="7524750" y="2565400"/>
            <a:ext cx="14398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n-GB" sz="1600" b="1"/>
              <a:t>Aggregation valuation</a:t>
            </a:r>
          </a:p>
        </p:txBody>
      </p:sp>
      <p:sp>
        <p:nvSpPr>
          <p:cNvPr id="220368" name="Text Box 208"/>
          <p:cNvSpPr txBox="1">
            <a:spLocks noChangeArrowheads="1"/>
          </p:cNvSpPr>
          <p:nvPr/>
        </p:nvSpPr>
        <p:spPr bwMode="auto">
          <a:xfrm>
            <a:off x="6300788" y="2565400"/>
            <a:ext cx="129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n-GB" sz="1600" b="1"/>
              <a:t>Impact modelling</a:t>
            </a:r>
          </a:p>
        </p:txBody>
      </p:sp>
      <p:sp>
        <p:nvSpPr>
          <p:cNvPr id="220371" name="Freeform 211"/>
          <p:cNvSpPr>
            <a:spLocks/>
          </p:cNvSpPr>
          <p:nvPr/>
        </p:nvSpPr>
        <p:spPr bwMode="auto">
          <a:xfrm>
            <a:off x="7164388" y="3573463"/>
            <a:ext cx="1017587" cy="952500"/>
          </a:xfrm>
          <a:custGeom>
            <a:avLst/>
            <a:gdLst>
              <a:gd name="T0" fmla="*/ 1164 w 1380"/>
              <a:gd name="T1" fmla="*/ 1293 h 1293"/>
              <a:gd name="T2" fmla="*/ 1380 w 1380"/>
              <a:gd name="T3" fmla="*/ 1078 h 1293"/>
              <a:gd name="T4" fmla="*/ 1380 w 1380"/>
              <a:gd name="T5" fmla="*/ 1078 h 1293"/>
              <a:gd name="T6" fmla="*/ 1380 w 1380"/>
              <a:gd name="T7" fmla="*/ 215 h 1293"/>
              <a:gd name="T8" fmla="*/ 1164 w 1380"/>
              <a:gd name="T9" fmla="*/ 0 h 1293"/>
              <a:gd name="T10" fmla="*/ 1164 w 1380"/>
              <a:gd name="T11" fmla="*/ 0 h 1293"/>
              <a:gd name="T12" fmla="*/ 215 w 1380"/>
              <a:gd name="T13" fmla="*/ 0 h 1293"/>
              <a:gd name="T14" fmla="*/ 0 w 1380"/>
              <a:gd name="T15" fmla="*/ 215 h 1293"/>
              <a:gd name="T16" fmla="*/ 0 w 1380"/>
              <a:gd name="T17" fmla="*/ 215 h 1293"/>
              <a:gd name="T18" fmla="*/ 0 w 1380"/>
              <a:gd name="T19" fmla="*/ 1078 h 1293"/>
              <a:gd name="T20" fmla="*/ 215 w 1380"/>
              <a:gd name="T21" fmla="*/ 1293 h 1293"/>
              <a:gd name="T22" fmla="*/ 215 w 1380"/>
              <a:gd name="T23" fmla="*/ 1293 h 1293"/>
              <a:gd name="T24" fmla="*/ 1164 w 1380"/>
              <a:gd name="T25" fmla="*/ 1293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0" h="1293">
                <a:moveTo>
                  <a:pt x="1164" y="1293"/>
                </a:moveTo>
                <a:cubicBezTo>
                  <a:pt x="1283" y="1293"/>
                  <a:pt x="1380" y="1197"/>
                  <a:pt x="1380" y="1078"/>
                </a:cubicBezTo>
                <a:lnTo>
                  <a:pt x="1380" y="1078"/>
                </a:lnTo>
                <a:lnTo>
                  <a:pt x="1380" y="215"/>
                </a:lnTo>
                <a:cubicBezTo>
                  <a:pt x="1380" y="96"/>
                  <a:pt x="1283" y="0"/>
                  <a:pt x="1164" y="0"/>
                </a:cubicBezTo>
                <a:lnTo>
                  <a:pt x="1164" y="0"/>
                </a:lnTo>
                <a:lnTo>
                  <a:pt x="215" y="0"/>
                </a:lnTo>
                <a:cubicBezTo>
                  <a:pt x="96" y="0"/>
                  <a:pt x="0" y="96"/>
                  <a:pt x="0" y="215"/>
                </a:cubicBezTo>
                <a:lnTo>
                  <a:pt x="0" y="215"/>
                </a:lnTo>
                <a:lnTo>
                  <a:pt x="0" y="1078"/>
                </a:lnTo>
                <a:cubicBezTo>
                  <a:pt x="0" y="1197"/>
                  <a:pt x="96" y="1293"/>
                  <a:pt x="215" y="1293"/>
                </a:cubicBezTo>
                <a:lnTo>
                  <a:pt x="215" y="1293"/>
                </a:lnTo>
                <a:lnTo>
                  <a:pt x="1164" y="1293"/>
                </a:lnTo>
                <a:close/>
              </a:path>
            </a:pathLst>
          </a:custGeom>
          <a:solidFill>
            <a:srgbClr val="FFFFFF"/>
          </a:solidFill>
          <a:ln w="0">
            <a:solidFill>
              <a:srgbClr val="000000"/>
            </a:solidFill>
            <a:prstDash val="solid"/>
            <a:round/>
            <a:headEnd/>
            <a:tailEnd/>
          </a:ln>
        </p:spPr>
        <p:txBody>
          <a:bodyPr/>
          <a:lstStyle/>
          <a:p>
            <a:endParaRPr lang="de-DE"/>
          </a:p>
        </p:txBody>
      </p:sp>
      <p:sp>
        <p:nvSpPr>
          <p:cNvPr id="220370" name="Freeform 210"/>
          <p:cNvSpPr>
            <a:spLocks/>
          </p:cNvSpPr>
          <p:nvPr/>
        </p:nvSpPr>
        <p:spPr bwMode="auto">
          <a:xfrm>
            <a:off x="7164388" y="3573463"/>
            <a:ext cx="1017587" cy="952500"/>
          </a:xfrm>
          <a:custGeom>
            <a:avLst/>
            <a:gdLst>
              <a:gd name="T0" fmla="*/ 1164 w 1380"/>
              <a:gd name="T1" fmla="*/ 1293 h 1293"/>
              <a:gd name="T2" fmla="*/ 1380 w 1380"/>
              <a:gd name="T3" fmla="*/ 1078 h 1293"/>
              <a:gd name="T4" fmla="*/ 1380 w 1380"/>
              <a:gd name="T5" fmla="*/ 1078 h 1293"/>
              <a:gd name="T6" fmla="*/ 1380 w 1380"/>
              <a:gd name="T7" fmla="*/ 215 h 1293"/>
              <a:gd name="T8" fmla="*/ 1164 w 1380"/>
              <a:gd name="T9" fmla="*/ 0 h 1293"/>
              <a:gd name="T10" fmla="*/ 1164 w 1380"/>
              <a:gd name="T11" fmla="*/ 0 h 1293"/>
              <a:gd name="T12" fmla="*/ 215 w 1380"/>
              <a:gd name="T13" fmla="*/ 0 h 1293"/>
              <a:gd name="T14" fmla="*/ 0 w 1380"/>
              <a:gd name="T15" fmla="*/ 215 h 1293"/>
              <a:gd name="T16" fmla="*/ 0 w 1380"/>
              <a:gd name="T17" fmla="*/ 215 h 1293"/>
              <a:gd name="T18" fmla="*/ 0 w 1380"/>
              <a:gd name="T19" fmla="*/ 1078 h 1293"/>
              <a:gd name="T20" fmla="*/ 215 w 1380"/>
              <a:gd name="T21" fmla="*/ 1293 h 1293"/>
              <a:gd name="T22" fmla="*/ 215 w 1380"/>
              <a:gd name="T23" fmla="*/ 1293 h 1293"/>
              <a:gd name="T24" fmla="*/ 1164 w 1380"/>
              <a:gd name="T25" fmla="*/ 1293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0" h="1293">
                <a:moveTo>
                  <a:pt x="1164" y="1293"/>
                </a:moveTo>
                <a:cubicBezTo>
                  <a:pt x="1283" y="1293"/>
                  <a:pt x="1380" y="1197"/>
                  <a:pt x="1380" y="1078"/>
                </a:cubicBezTo>
                <a:lnTo>
                  <a:pt x="1380" y="1078"/>
                </a:lnTo>
                <a:lnTo>
                  <a:pt x="1380" y="215"/>
                </a:lnTo>
                <a:cubicBezTo>
                  <a:pt x="1380" y="96"/>
                  <a:pt x="1283" y="0"/>
                  <a:pt x="1164" y="0"/>
                </a:cubicBezTo>
                <a:lnTo>
                  <a:pt x="1164" y="0"/>
                </a:lnTo>
                <a:lnTo>
                  <a:pt x="215" y="0"/>
                </a:lnTo>
                <a:cubicBezTo>
                  <a:pt x="96" y="0"/>
                  <a:pt x="0" y="96"/>
                  <a:pt x="0" y="215"/>
                </a:cubicBezTo>
                <a:lnTo>
                  <a:pt x="0" y="215"/>
                </a:lnTo>
                <a:lnTo>
                  <a:pt x="0" y="1078"/>
                </a:lnTo>
                <a:cubicBezTo>
                  <a:pt x="0" y="1197"/>
                  <a:pt x="96" y="1293"/>
                  <a:pt x="215" y="1293"/>
                </a:cubicBezTo>
                <a:lnTo>
                  <a:pt x="215" y="1293"/>
                </a:lnTo>
                <a:lnTo>
                  <a:pt x="1164" y="1293"/>
                </a:lnTo>
                <a:close/>
              </a:path>
            </a:pathLst>
          </a:custGeom>
          <a:noFill/>
          <a:ln w="127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20373" name="Freeform 213"/>
          <p:cNvSpPr>
            <a:spLocks/>
          </p:cNvSpPr>
          <p:nvPr/>
        </p:nvSpPr>
        <p:spPr bwMode="auto">
          <a:xfrm>
            <a:off x="3276600" y="2205038"/>
            <a:ext cx="1452563" cy="2605087"/>
          </a:xfrm>
          <a:custGeom>
            <a:avLst/>
            <a:gdLst>
              <a:gd name="T0" fmla="*/ 470 w 1000"/>
              <a:gd name="T1" fmla="*/ 701 h 1641"/>
              <a:gd name="T2" fmla="*/ 470 w 1000"/>
              <a:gd name="T3" fmla="*/ 1541 h 1641"/>
              <a:gd name="T4" fmla="*/ 440 w 1000"/>
              <a:gd name="T5" fmla="*/ 1541 h 1641"/>
              <a:gd name="T6" fmla="*/ 500 w 1000"/>
              <a:gd name="T7" fmla="*/ 1641 h 1641"/>
              <a:gd name="T8" fmla="*/ 560 w 1000"/>
              <a:gd name="T9" fmla="*/ 1541 h 1641"/>
              <a:gd name="T10" fmla="*/ 530 w 1000"/>
              <a:gd name="T11" fmla="*/ 1541 h 1641"/>
              <a:gd name="T12" fmla="*/ 530 w 1000"/>
              <a:gd name="T13" fmla="*/ 701 h 1641"/>
              <a:gd name="T14" fmla="*/ 1000 w 1000"/>
              <a:gd name="T15" fmla="*/ 701 h 1641"/>
              <a:gd name="T16" fmla="*/ 1000 w 1000"/>
              <a:gd name="T17" fmla="*/ 0 h 1641"/>
              <a:gd name="T18" fmla="*/ 0 w 1000"/>
              <a:gd name="T19" fmla="*/ 0 h 1641"/>
              <a:gd name="T20" fmla="*/ 0 w 1000"/>
              <a:gd name="T21" fmla="*/ 701 h 1641"/>
              <a:gd name="T22" fmla="*/ 470 w 1000"/>
              <a:gd name="T23" fmla="*/ 701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0" h="1641">
                <a:moveTo>
                  <a:pt x="470" y="701"/>
                </a:moveTo>
                <a:lnTo>
                  <a:pt x="470" y="1541"/>
                </a:lnTo>
                <a:lnTo>
                  <a:pt x="440" y="1541"/>
                </a:lnTo>
                <a:lnTo>
                  <a:pt x="500" y="1641"/>
                </a:lnTo>
                <a:lnTo>
                  <a:pt x="560" y="1541"/>
                </a:lnTo>
                <a:lnTo>
                  <a:pt x="530" y="1541"/>
                </a:lnTo>
                <a:lnTo>
                  <a:pt x="530" y="701"/>
                </a:lnTo>
                <a:lnTo>
                  <a:pt x="1000" y="701"/>
                </a:lnTo>
                <a:lnTo>
                  <a:pt x="1000" y="0"/>
                </a:lnTo>
                <a:lnTo>
                  <a:pt x="0" y="0"/>
                </a:lnTo>
                <a:lnTo>
                  <a:pt x="0" y="701"/>
                </a:lnTo>
                <a:lnTo>
                  <a:pt x="470" y="701"/>
                </a:lnTo>
                <a:close/>
              </a:path>
            </a:pathLst>
          </a:custGeom>
          <a:solidFill>
            <a:srgbClr val="CC99FF"/>
          </a:solidFill>
          <a:ln w="9525">
            <a:solidFill>
              <a:schemeClr val="tx1"/>
            </a:solidFill>
            <a:round/>
            <a:headEnd/>
            <a:tailEnd/>
          </a:ln>
        </p:spPr>
        <p:txBody>
          <a:bodyPr/>
          <a:lstStyle/>
          <a:p>
            <a:endParaRPr lang="de-DE"/>
          </a:p>
        </p:txBody>
      </p:sp>
      <p:sp>
        <p:nvSpPr>
          <p:cNvPr id="220374" name="Freeform 214"/>
          <p:cNvSpPr>
            <a:spLocks/>
          </p:cNvSpPr>
          <p:nvPr/>
        </p:nvSpPr>
        <p:spPr bwMode="auto">
          <a:xfrm>
            <a:off x="4859338" y="2205038"/>
            <a:ext cx="1452562" cy="2605087"/>
          </a:xfrm>
          <a:custGeom>
            <a:avLst/>
            <a:gdLst>
              <a:gd name="T0" fmla="*/ 470 w 1000"/>
              <a:gd name="T1" fmla="*/ 701 h 1641"/>
              <a:gd name="T2" fmla="*/ 470 w 1000"/>
              <a:gd name="T3" fmla="*/ 1541 h 1641"/>
              <a:gd name="T4" fmla="*/ 440 w 1000"/>
              <a:gd name="T5" fmla="*/ 1541 h 1641"/>
              <a:gd name="T6" fmla="*/ 500 w 1000"/>
              <a:gd name="T7" fmla="*/ 1641 h 1641"/>
              <a:gd name="T8" fmla="*/ 560 w 1000"/>
              <a:gd name="T9" fmla="*/ 1541 h 1641"/>
              <a:gd name="T10" fmla="*/ 530 w 1000"/>
              <a:gd name="T11" fmla="*/ 1541 h 1641"/>
              <a:gd name="T12" fmla="*/ 530 w 1000"/>
              <a:gd name="T13" fmla="*/ 701 h 1641"/>
              <a:gd name="T14" fmla="*/ 1000 w 1000"/>
              <a:gd name="T15" fmla="*/ 701 h 1641"/>
              <a:gd name="T16" fmla="*/ 1000 w 1000"/>
              <a:gd name="T17" fmla="*/ 0 h 1641"/>
              <a:gd name="T18" fmla="*/ 0 w 1000"/>
              <a:gd name="T19" fmla="*/ 0 h 1641"/>
              <a:gd name="T20" fmla="*/ 0 w 1000"/>
              <a:gd name="T21" fmla="*/ 701 h 1641"/>
              <a:gd name="T22" fmla="*/ 470 w 1000"/>
              <a:gd name="T23" fmla="*/ 701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0" h="1641">
                <a:moveTo>
                  <a:pt x="470" y="701"/>
                </a:moveTo>
                <a:lnTo>
                  <a:pt x="470" y="1541"/>
                </a:lnTo>
                <a:lnTo>
                  <a:pt x="440" y="1541"/>
                </a:lnTo>
                <a:lnTo>
                  <a:pt x="500" y="1641"/>
                </a:lnTo>
                <a:lnTo>
                  <a:pt x="560" y="1541"/>
                </a:lnTo>
                <a:lnTo>
                  <a:pt x="530" y="1541"/>
                </a:lnTo>
                <a:lnTo>
                  <a:pt x="530" y="701"/>
                </a:lnTo>
                <a:lnTo>
                  <a:pt x="1000" y="701"/>
                </a:lnTo>
                <a:lnTo>
                  <a:pt x="1000" y="0"/>
                </a:lnTo>
                <a:lnTo>
                  <a:pt x="0" y="0"/>
                </a:lnTo>
                <a:lnTo>
                  <a:pt x="0" y="701"/>
                </a:lnTo>
                <a:lnTo>
                  <a:pt x="470" y="701"/>
                </a:lnTo>
                <a:close/>
              </a:path>
            </a:pathLst>
          </a:custGeom>
          <a:solidFill>
            <a:srgbClr val="CC99FF"/>
          </a:solidFill>
          <a:ln w="9525">
            <a:solidFill>
              <a:schemeClr val="tx1"/>
            </a:solidFill>
            <a:round/>
            <a:headEnd/>
            <a:tailEnd/>
          </a:ln>
        </p:spPr>
        <p:txBody>
          <a:bodyPr/>
          <a:lstStyle/>
          <a:p>
            <a:endParaRPr lang="de-DE"/>
          </a:p>
        </p:txBody>
      </p:sp>
      <p:sp>
        <p:nvSpPr>
          <p:cNvPr id="220355" name="Text Box 195"/>
          <p:cNvSpPr txBox="1">
            <a:spLocks noChangeArrowheads="1"/>
          </p:cNvSpPr>
          <p:nvPr/>
        </p:nvSpPr>
        <p:spPr bwMode="auto">
          <a:xfrm>
            <a:off x="4859338" y="2276475"/>
            <a:ext cx="13684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GB" sz="1600" b="1"/>
              <a:t>Exposure and intake modelling</a:t>
            </a:r>
          </a:p>
        </p:txBody>
      </p:sp>
      <p:sp>
        <p:nvSpPr>
          <p:cNvPr id="220349" name="Text Box 189"/>
          <p:cNvSpPr txBox="1">
            <a:spLocks noChangeArrowheads="1"/>
          </p:cNvSpPr>
          <p:nvPr/>
        </p:nvSpPr>
        <p:spPr bwMode="auto">
          <a:xfrm>
            <a:off x="3203575" y="2205038"/>
            <a:ext cx="165576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GB" sz="1600" b="1"/>
              <a:t>Transport and transformation in air, water, soil, food </a:t>
            </a:r>
          </a:p>
        </p:txBody>
      </p:sp>
      <p:sp>
        <p:nvSpPr>
          <p:cNvPr id="220211" name="Freeform 51"/>
          <p:cNvSpPr>
            <a:spLocks/>
          </p:cNvSpPr>
          <p:nvPr/>
        </p:nvSpPr>
        <p:spPr bwMode="auto">
          <a:xfrm>
            <a:off x="4787900" y="1196975"/>
            <a:ext cx="1522413" cy="1125538"/>
          </a:xfrm>
          <a:custGeom>
            <a:avLst/>
            <a:gdLst>
              <a:gd name="T0" fmla="*/ 450 w 959"/>
              <a:gd name="T1" fmla="*/ 540 h 700"/>
              <a:gd name="T2" fmla="*/ 450 w 959"/>
              <a:gd name="T3" fmla="*/ 600 h 700"/>
              <a:gd name="T4" fmla="*/ 419 w 959"/>
              <a:gd name="T5" fmla="*/ 600 h 700"/>
              <a:gd name="T6" fmla="*/ 480 w 959"/>
              <a:gd name="T7" fmla="*/ 700 h 700"/>
              <a:gd name="T8" fmla="*/ 540 w 959"/>
              <a:gd name="T9" fmla="*/ 600 h 700"/>
              <a:gd name="T10" fmla="*/ 509 w 959"/>
              <a:gd name="T11" fmla="*/ 600 h 700"/>
              <a:gd name="T12" fmla="*/ 509 w 959"/>
              <a:gd name="T13" fmla="*/ 540 h 700"/>
              <a:gd name="T14" fmla="*/ 959 w 959"/>
              <a:gd name="T15" fmla="*/ 540 h 700"/>
              <a:gd name="T16" fmla="*/ 959 w 959"/>
              <a:gd name="T17" fmla="*/ 0 h 700"/>
              <a:gd name="T18" fmla="*/ 0 w 959"/>
              <a:gd name="T19" fmla="*/ 0 h 700"/>
              <a:gd name="T20" fmla="*/ 0 w 959"/>
              <a:gd name="T21" fmla="*/ 540 h 700"/>
              <a:gd name="T22" fmla="*/ 450 w 959"/>
              <a:gd name="T23" fmla="*/ 54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9" h="700">
                <a:moveTo>
                  <a:pt x="450" y="540"/>
                </a:moveTo>
                <a:lnTo>
                  <a:pt x="450" y="600"/>
                </a:lnTo>
                <a:lnTo>
                  <a:pt x="419" y="600"/>
                </a:lnTo>
                <a:lnTo>
                  <a:pt x="480" y="700"/>
                </a:lnTo>
                <a:lnTo>
                  <a:pt x="540" y="600"/>
                </a:lnTo>
                <a:lnTo>
                  <a:pt x="509" y="600"/>
                </a:lnTo>
                <a:lnTo>
                  <a:pt x="509" y="540"/>
                </a:lnTo>
                <a:lnTo>
                  <a:pt x="959" y="540"/>
                </a:lnTo>
                <a:lnTo>
                  <a:pt x="959" y="0"/>
                </a:lnTo>
                <a:lnTo>
                  <a:pt x="0" y="0"/>
                </a:lnTo>
                <a:lnTo>
                  <a:pt x="0" y="540"/>
                </a:lnTo>
                <a:lnTo>
                  <a:pt x="450" y="540"/>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0375" name="Freeform 215"/>
          <p:cNvSpPr>
            <a:spLocks/>
          </p:cNvSpPr>
          <p:nvPr/>
        </p:nvSpPr>
        <p:spPr bwMode="auto">
          <a:xfrm>
            <a:off x="107950" y="2205038"/>
            <a:ext cx="1452563" cy="2605087"/>
          </a:xfrm>
          <a:custGeom>
            <a:avLst/>
            <a:gdLst>
              <a:gd name="T0" fmla="*/ 470 w 1000"/>
              <a:gd name="T1" fmla="*/ 701 h 1641"/>
              <a:gd name="T2" fmla="*/ 470 w 1000"/>
              <a:gd name="T3" fmla="*/ 1541 h 1641"/>
              <a:gd name="T4" fmla="*/ 440 w 1000"/>
              <a:gd name="T5" fmla="*/ 1541 h 1641"/>
              <a:gd name="T6" fmla="*/ 500 w 1000"/>
              <a:gd name="T7" fmla="*/ 1641 h 1641"/>
              <a:gd name="T8" fmla="*/ 560 w 1000"/>
              <a:gd name="T9" fmla="*/ 1541 h 1641"/>
              <a:gd name="T10" fmla="*/ 530 w 1000"/>
              <a:gd name="T11" fmla="*/ 1541 h 1641"/>
              <a:gd name="T12" fmla="*/ 530 w 1000"/>
              <a:gd name="T13" fmla="*/ 701 h 1641"/>
              <a:gd name="T14" fmla="*/ 1000 w 1000"/>
              <a:gd name="T15" fmla="*/ 701 h 1641"/>
              <a:gd name="T16" fmla="*/ 1000 w 1000"/>
              <a:gd name="T17" fmla="*/ 0 h 1641"/>
              <a:gd name="T18" fmla="*/ 0 w 1000"/>
              <a:gd name="T19" fmla="*/ 0 h 1641"/>
              <a:gd name="T20" fmla="*/ 0 w 1000"/>
              <a:gd name="T21" fmla="*/ 701 h 1641"/>
              <a:gd name="T22" fmla="*/ 470 w 1000"/>
              <a:gd name="T23" fmla="*/ 701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0" h="1641">
                <a:moveTo>
                  <a:pt x="470" y="701"/>
                </a:moveTo>
                <a:lnTo>
                  <a:pt x="470" y="1541"/>
                </a:lnTo>
                <a:lnTo>
                  <a:pt x="440" y="1541"/>
                </a:lnTo>
                <a:lnTo>
                  <a:pt x="500" y="1641"/>
                </a:lnTo>
                <a:lnTo>
                  <a:pt x="560" y="1541"/>
                </a:lnTo>
                <a:lnTo>
                  <a:pt x="530" y="1541"/>
                </a:lnTo>
                <a:lnTo>
                  <a:pt x="530" y="701"/>
                </a:lnTo>
                <a:lnTo>
                  <a:pt x="1000" y="701"/>
                </a:lnTo>
                <a:lnTo>
                  <a:pt x="1000" y="0"/>
                </a:lnTo>
                <a:lnTo>
                  <a:pt x="0" y="0"/>
                </a:lnTo>
                <a:lnTo>
                  <a:pt x="0" y="701"/>
                </a:lnTo>
                <a:lnTo>
                  <a:pt x="470" y="701"/>
                </a:lnTo>
                <a:close/>
              </a:path>
            </a:pathLst>
          </a:custGeom>
          <a:solidFill>
            <a:srgbClr val="CC99FF"/>
          </a:solidFill>
          <a:ln w="9525">
            <a:solidFill>
              <a:schemeClr val="tx1"/>
            </a:solidFill>
            <a:round/>
            <a:headEnd/>
            <a:tailEnd/>
          </a:ln>
        </p:spPr>
        <p:txBody>
          <a:bodyPr/>
          <a:lstStyle/>
          <a:p>
            <a:endParaRPr lang="de-DE"/>
          </a:p>
        </p:txBody>
      </p:sp>
      <p:sp>
        <p:nvSpPr>
          <p:cNvPr id="220342" name="Text Box 182"/>
          <p:cNvSpPr txBox="1">
            <a:spLocks noChangeArrowheads="1"/>
          </p:cNvSpPr>
          <p:nvPr/>
        </p:nvSpPr>
        <p:spPr bwMode="auto">
          <a:xfrm>
            <a:off x="107950" y="2349500"/>
            <a:ext cx="13684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n-GB" sz="1600" b="1"/>
              <a:t>Scenario</a:t>
            </a:r>
          </a:p>
          <a:p>
            <a:pPr algn="ctr">
              <a:spcBef>
                <a:spcPct val="0"/>
              </a:spcBef>
            </a:pPr>
            <a:r>
              <a:rPr lang="en-GB" sz="1600" b="1"/>
              <a:t>develop-ment</a:t>
            </a:r>
          </a:p>
        </p:txBody>
      </p:sp>
      <p:sp>
        <p:nvSpPr>
          <p:cNvPr id="220185" name="Freeform 25"/>
          <p:cNvSpPr>
            <a:spLocks/>
          </p:cNvSpPr>
          <p:nvPr/>
        </p:nvSpPr>
        <p:spPr bwMode="auto">
          <a:xfrm>
            <a:off x="3276600" y="1196975"/>
            <a:ext cx="1439863" cy="1141413"/>
          </a:xfrm>
          <a:custGeom>
            <a:avLst/>
            <a:gdLst>
              <a:gd name="T0" fmla="*/ 370 w 801"/>
              <a:gd name="T1" fmla="*/ 559 h 719"/>
              <a:gd name="T2" fmla="*/ 370 w 801"/>
              <a:gd name="T3" fmla="*/ 620 h 719"/>
              <a:gd name="T4" fmla="*/ 340 w 801"/>
              <a:gd name="T5" fmla="*/ 620 h 719"/>
              <a:gd name="T6" fmla="*/ 401 w 801"/>
              <a:gd name="T7" fmla="*/ 719 h 719"/>
              <a:gd name="T8" fmla="*/ 460 w 801"/>
              <a:gd name="T9" fmla="*/ 620 h 719"/>
              <a:gd name="T10" fmla="*/ 430 w 801"/>
              <a:gd name="T11" fmla="*/ 620 h 719"/>
              <a:gd name="T12" fmla="*/ 430 w 801"/>
              <a:gd name="T13" fmla="*/ 559 h 719"/>
              <a:gd name="T14" fmla="*/ 801 w 801"/>
              <a:gd name="T15" fmla="*/ 559 h 719"/>
              <a:gd name="T16" fmla="*/ 801 w 801"/>
              <a:gd name="T17" fmla="*/ 0 h 719"/>
              <a:gd name="T18" fmla="*/ 0 w 801"/>
              <a:gd name="T19" fmla="*/ 0 h 719"/>
              <a:gd name="T20" fmla="*/ 0 w 801"/>
              <a:gd name="T21" fmla="*/ 559 h 719"/>
              <a:gd name="T22" fmla="*/ 370 w 801"/>
              <a:gd name="T23" fmla="*/ 559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1" h="719">
                <a:moveTo>
                  <a:pt x="370" y="559"/>
                </a:moveTo>
                <a:lnTo>
                  <a:pt x="370" y="620"/>
                </a:lnTo>
                <a:lnTo>
                  <a:pt x="340" y="620"/>
                </a:lnTo>
                <a:lnTo>
                  <a:pt x="401" y="719"/>
                </a:lnTo>
                <a:lnTo>
                  <a:pt x="460" y="620"/>
                </a:lnTo>
                <a:lnTo>
                  <a:pt x="430" y="620"/>
                </a:lnTo>
                <a:lnTo>
                  <a:pt x="430" y="559"/>
                </a:lnTo>
                <a:lnTo>
                  <a:pt x="801" y="559"/>
                </a:lnTo>
                <a:lnTo>
                  <a:pt x="801" y="0"/>
                </a:lnTo>
                <a:lnTo>
                  <a:pt x="0" y="0"/>
                </a:lnTo>
                <a:lnTo>
                  <a:pt x="0" y="559"/>
                </a:lnTo>
                <a:lnTo>
                  <a:pt x="370" y="559"/>
                </a:lnTo>
                <a:close/>
              </a:path>
            </a:pathLst>
          </a:custGeom>
          <a:solidFill>
            <a:srgbClr val="FF99CC"/>
          </a:solidFill>
          <a:ln w="9525">
            <a:solidFill>
              <a:schemeClr val="tx1"/>
            </a:solidFill>
            <a:round/>
            <a:headEnd/>
            <a:tailEnd/>
          </a:ln>
        </p:spPr>
        <p:txBody>
          <a:bodyPr/>
          <a:lstStyle/>
          <a:p>
            <a:endParaRPr lang="de-DE"/>
          </a:p>
        </p:txBody>
      </p:sp>
      <p:sp>
        <p:nvSpPr>
          <p:cNvPr id="220356" name="Text Box 196"/>
          <p:cNvSpPr txBox="1">
            <a:spLocks noChangeArrowheads="1"/>
          </p:cNvSpPr>
          <p:nvPr/>
        </p:nvSpPr>
        <p:spPr bwMode="auto">
          <a:xfrm>
            <a:off x="3203575" y="1268413"/>
            <a:ext cx="15843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n-GB" sz="1600" b="1"/>
              <a:t>Stack height, spatial planning</a:t>
            </a:r>
          </a:p>
        </p:txBody>
      </p:sp>
      <p:sp>
        <p:nvSpPr>
          <p:cNvPr id="220367" name="Text Box 207"/>
          <p:cNvSpPr txBox="1">
            <a:spLocks noChangeArrowheads="1"/>
          </p:cNvSpPr>
          <p:nvPr/>
        </p:nvSpPr>
        <p:spPr bwMode="auto">
          <a:xfrm>
            <a:off x="4859338" y="1268413"/>
            <a:ext cx="13684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n-GB" sz="1600" b="1"/>
              <a:t>Education, advise</a:t>
            </a:r>
          </a:p>
        </p:txBody>
      </p:sp>
      <p:sp>
        <p:nvSpPr>
          <p:cNvPr id="220376" name="Text Box 216"/>
          <p:cNvSpPr txBox="1">
            <a:spLocks noChangeArrowheads="1"/>
          </p:cNvSpPr>
          <p:nvPr/>
        </p:nvSpPr>
        <p:spPr bwMode="auto">
          <a:xfrm>
            <a:off x="6372225" y="1484313"/>
            <a:ext cx="13684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n-GB" sz="1600" b="1"/>
              <a:t>Medication,</a:t>
            </a:r>
          </a:p>
          <a:p>
            <a:pPr algn="ctr">
              <a:spcBef>
                <a:spcPct val="0"/>
              </a:spcBef>
            </a:pPr>
            <a:r>
              <a:rPr lang="en-GB" sz="1600" b="1"/>
              <a:t>prevention</a:t>
            </a:r>
          </a:p>
        </p:txBody>
      </p:sp>
      <p:sp>
        <p:nvSpPr>
          <p:cNvPr id="220377" name="Text Box 217"/>
          <p:cNvSpPr txBox="1">
            <a:spLocks noChangeArrowheads="1"/>
          </p:cNvSpPr>
          <p:nvPr/>
        </p:nvSpPr>
        <p:spPr bwMode="auto">
          <a:xfrm>
            <a:off x="7092950" y="3644900"/>
            <a:ext cx="12223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n-GB" sz="1600" b="1"/>
              <a:t>Unit values</a:t>
            </a:r>
          </a:p>
        </p:txBody>
      </p:sp>
      <p:sp>
        <p:nvSpPr>
          <p:cNvPr id="220378" name="AutoShape 218"/>
          <p:cNvSpPr>
            <a:spLocks noChangeArrowheads="1"/>
          </p:cNvSpPr>
          <p:nvPr/>
        </p:nvSpPr>
        <p:spPr bwMode="auto">
          <a:xfrm>
            <a:off x="1835150" y="3284538"/>
            <a:ext cx="215900" cy="288925"/>
          </a:xfrm>
          <a:prstGeom prst="upArrow">
            <a:avLst>
              <a:gd name="adj1" fmla="val 50000"/>
              <a:gd name="adj2" fmla="val 33456"/>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20379" name="AutoShape 219"/>
          <p:cNvSpPr>
            <a:spLocks noChangeArrowheads="1"/>
          </p:cNvSpPr>
          <p:nvPr/>
        </p:nvSpPr>
        <p:spPr bwMode="auto">
          <a:xfrm>
            <a:off x="3419475" y="3284538"/>
            <a:ext cx="215900" cy="288925"/>
          </a:xfrm>
          <a:prstGeom prst="upArrow">
            <a:avLst>
              <a:gd name="adj1" fmla="val 50000"/>
              <a:gd name="adj2" fmla="val 33456"/>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20380" name="AutoShape 220"/>
          <p:cNvSpPr>
            <a:spLocks noChangeArrowheads="1"/>
          </p:cNvSpPr>
          <p:nvPr/>
        </p:nvSpPr>
        <p:spPr bwMode="auto">
          <a:xfrm>
            <a:off x="5076825" y="3284538"/>
            <a:ext cx="215900" cy="288925"/>
          </a:xfrm>
          <a:prstGeom prst="upArrow">
            <a:avLst>
              <a:gd name="adj1" fmla="val 50000"/>
              <a:gd name="adj2" fmla="val 33456"/>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20381" name="AutoShape 221"/>
          <p:cNvSpPr>
            <a:spLocks noChangeArrowheads="1"/>
          </p:cNvSpPr>
          <p:nvPr/>
        </p:nvSpPr>
        <p:spPr bwMode="auto">
          <a:xfrm>
            <a:off x="6588125" y="3213100"/>
            <a:ext cx="215900" cy="360363"/>
          </a:xfrm>
          <a:prstGeom prst="upArrow">
            <a:avLst>
              <a:gd name="adj1" fmla="val 50000"/>
              <a:gd name="adj2" fmla="val 41728"/>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20382" name="AutoShape 222"/>
          <p:cNvSpPr>
            <a:spLocks noChangeArrowheads="1"/>
          </p:cNvSpPr>
          <p:nvPr/>
        </p:nvSpPr>
        <p:spPr bwMode="auto">
          <a:xfrm>
            <a:off x="7812088" y="3213100"/>
            <a:ext cx="215900" cy="360363"/>
          </a:xfrm>
          <a:prstGeom prst="upArrow">
            <a:avLst>
              <a:gd name="adj1" fmla="val 50000"/>
              <a:gd name="adj2" fmla="val 41728"/>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20266" name="Freeform 106"/>
          <p:cNvSpPr>
            <a:spLocks/>
          </p:cNvSpPr>
          <p:nvPr/>
        </p:nvSpPr>
        <p:spPr bwMode="auto">
          <a:xfrm>
            <a:off x="174625" y="1206500"/>
            <a:ext cx="1333500" cy="1131888"/>
          </a:xfrm>
          <a:custGeom>
            <a:avLst/>
            <a:gdLst>
              <a:gd name="T0" fmla="*/ 390 w 840"/>
              <a:gd name="T1" fmla="*/ 553 h 713"/>
              <a:gd name="T2" fmla="*/ 390 w 840"/>
              <a:gd name="T3" fmla="*/ 613 h 713"/>
              <a:gd name="T4" fmla="*/ 360 w 840"/>
              <a:gd name="T5" fmla="*/ 613 h 713"/>
              <a:gd name="T6" fmla="*/ 420 w 840"/>
              <a:gd name="T7" fmla="*/ 713 h 713"/>
              <a:gd name="T8" fmla="*/ 480 w 840"/>
              <a:gd name="T9" fmla="*/ 613 h 713"/>
              <a:gd name="T10" fmla="*/ 450 w 840"/>
              <a:gd name="T11" fmla="*/ 613 h 713"/>
              <a:gd name="T12" fmla="*/ 450 w 840"/>
              <a:gd name="T13" fmla="*/ 553 h 713"/>
              <a:gd name="T14" fmla="*/ 840 w 840"/>
              <a:gd name="T15" fmla="*/ 553 h 713"/>
              <a:gd name="T16" fmla="*/ 840 w 840"/>
              <a:gd name="T17" fmla="*/ 0 h 713"/>
              <a:gd name="T18" fmla="*/ 0 w 840"/>
              <a:gd name="T19" fmla="*/ 0 h 713"/>
              <a:gd name="T20" fmla="*/ 0 w 840"/>
              <a:gd name="T21" fmla="*/ 553 h 713"/>
              <a:gd name="T22" fmla="*/ 390 w 840"/>
              <a:gd name="T23" fmla="*/ 55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0" h="713">
                <a:moveTo>
                  <a:pt x="390" y="553"/>
                </a:moveTo>
                <a:lnTo>
                  <a:pt x="390" y="613"/>
                </a:lnTo>
                <a:lnTo>
                  <a:pt x="360" y="613"/>
                </a:lnTo>
                <a:lnTo>
                  <a:pt x="420" y="713"/>
                </a:lnTo>
                <a:lnTo>
                  <a:pt x="480" y="613"/>
                </a:lnTo>
                <a:lnTo>
                  <a:pt x="450" y="613"/>
                </a:lnTo>
                <a:lnTo>
                  <a:pt x="450" y="553"/>
                </a:lnTo>
                <a:lnTo>
                  <a:pt x="840" y="553"/>
                </a:lnTo>
                <a:lnTo>
                  <a:pt x="840" y="0"/>
                </a:lnTo>
                <a:lnTo>
                  <a:pt x="0" y="0"/>
                </a:lnTo>
                <a:lnTo>
                  <a:pt x="0" y="553"/>
                </a:lnTo>
                <a:lnTo>
                  <a:pt x="390" y="553"/>
                </a:lnTo>
                <a:close/>
              </a:path>
            </a:pathLst>
          </a:custGeom>
          <a:solidFill>
            <a:srgbClr val="FF99CC"/>
          </a:solidFill>
          <a:ln w="9525">
            <a:solidFill>
              <a:schemeClr val="tx1"/>
            </a:solidFill>
            <a:round/>
            <a:headEnd/>
            <a:tailEnd/>
          </a:ln>
        </p:spPr>
        <p:txBody>
          <a:bodyPr/>
          <a:lstStyle/>
          <a:p>
            <a:endParaRPr lang="de-DE"/>
          </a:p>
        </p:txBody>
      </p:sp>
      <p:sp>
        <p:nvSpPr>
          <p:cNvPr id="220369" name="Text Box 209"/>
          <p:cNvSpPr txBox="1">
            <a:spLocks noChangeArrowheads="1"/>
          </p:cNvSpPr>
          <p:nvPr/>
        </p:nvSpPr>
        <p:spPr bwMode="auto">
          <a:xfrm>
            <a:off x="179388" y="1196975"/>
            <a:ext cx="13684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n-GB" sz="1600" b="1"/>
              <a:t>Changes in behaviour, activity</a:t>
            </a:r>
          </a:p>
        </p:txBody>
      </p:sp>
      <p:sp>
        <p:nvSpPr>
          <p:cNvPr id="220384" name="AutoShape 224"/>
          <p:cNvSpPr>
            <a:spLocks noChangeArrowheads="1"/>
          </p:cNvSpPr>
          <p:nvPr/>
        </p:nvSpPr>
        <p:spPr bwMode="auto">
          <a:xfrm>
            <a:off x="2916238" y="4724400"/>
            <a:ext cx="576262" cy="215900"/>
          </a:xfrm>
          <a:prstGeom prst="curvedDownArrow">
            <a:avLst>
              <a:gd name="adj1" fmla="val 53382"/>
              <a:gd name="adj2" fmla="val 106765"/>
              <a:gd name="adj3" fmla="val 33333"/>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20385" name="AutoShape 225"/>
          <p:cNvSpPr>
            <a:spLocks noChangeArrowheads="1"/>
          </p:cNvSpPr>
          <p:nvPr/>
        </p:nvSpPr>
        <p:spPr bwMode="auto">
          <a:xfrm>
            <a:off x="4500563" y="4724400"/>
            <a:ext cx="576262" cy="215900"/>
          </a:xfrm>
          <a:prstGeom prst="curvedDownArrow">
            <a:avLst>
              <a:gd name="adj1" fmla="val 53382"/>
              <a:gd name="adj2" fmla="val 106765"/>
              <a:gd name="adj3" fmla="val 33333"/>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20386" name="AutoShape 226"/>
          <p:cNvSpPr>
            <a:spLocks noChangeArrowheads="1"/>
          </p:cNvSpPr>
          <p:nvPr/>
        </p:nvSpPr>
        <p:spPr bwMode="auto">
          <a:xfrm>
            <a:off x="1331913" y="4724400"/>
            <a:ext cx="576262" cy="215900"/>
          </a:xfrm>
          <a:prstGeom prst="curvedDownArrow">
            <a:avLst>
              <a:gd name="adj1" fmla="val 53382"/>
              <a:gd name="adj2" fmla="val 106765"/>
              <a:gd name="adj3" fmla="val 33333"/>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20387" name="AutoShape 227"/>
          <p:cNvSpPr>
            <a:spLocks noChangeArrowheads="1"/>
          </p:cNvSpPr>
          <p:nvPr/>
        </p:nvSpPr>
        <p:spPr bwMode="auto">
          <a:xfrm rot="-1182811">
            <a:off x="5651500" y="4652963"/>
            <a:ext cx="576263" cy="215900"/>
          </a:xfrm>
          <a:prstGeom prst="curvedDownArrow">
            <a:avLst>
              <a:gd name="adj1" fmla="val 53382"/>
              <a:gd name="adj2" fmla="val 106765"/>
              <a:gd name="adj3" fmla="val 33333"/>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20389" name="AutoShape 229"/>
          <p:cNvSpPr>
            <a:spLocks noChangeArrowheads="1"/>
          </p:cNvSpPr>
          <p:nvPr/>
        </p:nvSpPr>
        <p:spPr bwMode="auto">
          <a:xfrm>
            <a:off x="7596188" y="4365625"/>
            <a:ext cx="576262" cy="215900"/>
          </a:xfrm>
          <a:prstGeom prst="curvedDownArrow">
            <a:avLst>
              <a:gd name="adj1" fmla="val 53382"/>
              <a:gd name="adj2" fmla="val 106765"/>
              <a:gd name="adj3" fmla="val 33333"/>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20390" name="AutoShape 230"/>
          <p:cNvSpPr>
            <a:spLocks noChangeArrowheads="1"/>
          </p:cNvSpPr>
          <p:nvPr/>
        </p:nvSpPr>
        <p:spPr bwMode="auto">
          <a:xfrm rot="1979312">
            <a:off x="5651500" y="6165850"/>
            <a:ext cx="576263" cy="215900"/>
          </a:xfrm>
          <a:prstGeom prst="curvedUpArrow">
            <a:avLst>
              <a:gd name="adj1" fmla="val 53382"/>
              <a:gd name="adj2" fmla="val 106765"/>
              <a:gd name="adj3" fmla="val 333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Text Box 4"/>
          <p:cNvSpPr txBox="1">
            <a:spLocks noChangeArrowheads="1"/>
          </p:cNvSpPr>
          <p:nvPr/>
        </p:nvSpPr>
        <p:spPr bwMode="auto">
          <a:xfrm>
            <a:off x="250825" y="2997200"/>
            <a:ext cx="8497888" cy="2600325"/>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400" b="1"/>
              <a:t>‘Business as usual’ or reference scenario:</a:t>
            </a:r>
          </a:p>
          <a:p>
            <a:r>
              <a:rPr lang="en-GB" sz="2000" b="1"/>
              <a:t>Activities and emission factors follow trend and include agreed policies, however no climate change mitigation measures after 2012;</a:t>
            </a:r>
          </a:p>
          <a:p>
            <a:r>
              <a:rPr lang="en-GB" sz="2000" b="1"/>
              <a:t>Some adaptation measures included;</a:t>
            </a:r>
          </a:p>
          <a:p>
            <a:r>
              <a:rPr lang="en-GB" sz="2000" b="1"/>
              <a:t>GHG emissions and climate change according to IPCC A1B scenario</a:t>
            </a:r>
          </a:p>
          <a:p>
            <a:endParaRPr lang="en-GB" sz="2000" b="1"/>
          </a:p>
        </p:txBody>
      </p:sp>
      <p:sp>
        <p:nvSpPr>
          <p:cNvPr id="218154" name="Rectangle 42"/>
          <p:cNvSpPr>
            <a:spLocks noGrp="1" noChangeArrowheads="1"/>
          </p:cNvSpPr>
          <p:nvPr>
            <p:ph type="title"/>
          </p:nvPr>
        </p:nvSpPr>
        <p:spPr/>
        <p:txBody>
          <a:bodyPr/>
          <a:lstStyle/>
          <a:p>
            <a:r>
              <a:rPr lang="de-DE"/>
              <a:t>Step 1: Scenario development</a:t>
            </a:r>
          </a:p>
        </p:txBody>
      </p:sp>
      <p:sp>
        <p:nvSpPr>
          <p:cNvPr id="218156" name="Text Box 44"/>
          <p:cNvSpPr txBox="1">
            <a:spLocks noChangeArrowheads="1"/>
          </p:cNvSpPr>
          <p:nvPr/>
        </p:nvSpPr>
        <p:spPr bwMode="auto">
          <a:xfrm>
            <a:off x="288925" y="1600200"/>
            <a:ext cx="8474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0"/>
              </a:spcBef>
            </a:pPr>
            <a:r>
              <a:rPr lang="en-GB" sz="2400" b="1">
                <a:solidFill>
                  <a:srgbClr val="008000"/>
                </a:solidFill>
              </a:rPr>
              <a:t>A scenario is the description of a possible, consistent future development of a system (e.g. energy/transport/agriculture/waste system)</a:t>
            </a:r>
            <a:endParaRPr lang="en-GB" sz="2400" b="1">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395288" y="1196975"/>
            <a:ext cx="8424862" cy="5005388"/>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
              </a:spcBef>
            </a:pPr>
            <a:r>
              <a:rPr lang="en-GB" sz="2400" b="1"/>
              <a:t>450 ppm or 2° scenario (climate protection scenario):</a:t>
            </a:r>
          </a:p>
          <a:p>
            <a:pPr>
              <a:spcBef>
                <a:spcPct val="10000"/>
              </a:spcBef>
            </a:pPr>
            <a:r>
              <a:rPr lang="en-GB" sz="2000" b="1"/>
              <a:t>Embedded in a worldwide emission scenario aiming at not exceeding 2° temperature increase:</a:t>
            </a:r>
          </a:p>
          <a:p>
            <a:pPr>
              <a:spcBef>
                <a:spcPct val="10000"/>
              </a:spcBef>
            </a:pPr>
            <a:r>
              <a:rPr lang="en-GB" sz="2000" b="1"/>
              <a:t>Reduction of EU GHG emissions by 20% 1990-2020 and 71% 1990-2050</a:t>
            </a:r>
          </a:p>
          <a:p>
            <a:pPr>
              <a:spcBef>
                <a:spcPct val="10000"/>
              </a:spcBef>
            </a:pPr>
            <a:r>
              <a:rPr lang="en-GB" sz="2000" b="1"/>
              <a:t>Climate according to IPCC B1 </a:t>
            </a:r>
          </a:p>
          <a:p>
            <a:pPr>
              <a:spcBef>
                <a:spcPct val="10000"/>
              </a:spcBef>
            </a:pPr>
            <a:r>
              <a:rPr lang="en-GB" sz="2000" b="1"/>
              <a:t>Constraints:</a:t>
            </a:r>
          </a:p>
          <a:p>
            <a:pPr>
              <a:spcBef>
                <a:spcPct val="10000"/>
              </a:spcBef>
            </a:pPr>
            <a:r>
              <a:rPr lang="en-GB" sz="2000" b="1"/>
              <a:t>Share of renewable energy on final energy consumption &gt; 20% 2020, &gt; 40% 2050</a:t>
            </a:r>
          </a:p>
          <a:p>
            <a:pPr>
              <a:spcBef>
                <a:spcPct val="10000"/>
              </a:spcBef>
            </a:pPr>
            <a:r>
              <a:rPr lang="en-GB" sz="2000" b="1"/>
              <a:t>At least 10% biofuels in transport fuels 2020</a:t>
            </a:r>
          </a:p>
          <a:p>
            <a:pPr>
              <a:spcBef>
                <a:spcPct val="10000"/>
              </a:spcBef>
            </a:pPr>
            <a:r>
              <a:rPr lang="en-GB" sz="2000" b="1"/>
              <a:t>Minimum market shares for electric and hybrid cars</a:t>
            </a:r>
          </a:p>
          <a:p>
            <a:pPr>
              <a:spcBef>
                <a:spcPct val="10000"/>
              </a:spcBef>
            </a:pPr>
            <a:r>
              <a:rPr lang="en-GB" sz="2000" b="1"/>
              <a:t>Continuation of national policies of subsidizing renewable energies (e.g. PV)</a:t>
            </a:r>
          </a:p>
          <a:p>
            <a:pPr>
              <a:spcBef>
                <a:spcPct val="10000"/>
              </a:spcBef>
            </a:pPr>
            <a:r>
              <a:rPr lang="en-GB" sz="2000" b="1"/>
              <a:t>Emission trading system continues: </a:t>
            </a:r>
            <a:r>
              <a:rPr lang="de-DE" sz="2000" b="1"/>
              <a:t>-31.5 % 2005-2020, then -1.74 % p.a.</a:t>
            </a:r>
            <a:endParaRPr lang="en-GB" sz="2000" b="1"/>
          </a:p>
        </p:txBody>
      </p:sp>
      <p:sp>
        <p:nvSpPr>
          <p:cNvPr id="375811" name="Rectangle 3"/>
          <p:cNvSpPr>
            <a:spLocks noGrp="1" noChangeArrowheads="1"/>
          </p:cNvSpPr>
          <p:nvPr>
            <p:ph type="title"/>
          </p:nvPr>
        </p:nvSpPr>
        <p:spPr>
          <a:xfrm>
            <a:off x="0" y="476250"/>
            <a:ext cx="8424863" cy="720725"/>
          </a:xfrm>
        </p:spPr>
        <p:txBody>
          <a:bodyPr/>
          <a:lstStyle/>
          <a:p>
            <a:r>
              <a:rPr lang="de-DE"/>
              <a:t>Step 1: Scenario development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de-DE"/>
              <a:t>General assumptions</a:t>
            </a:r>
          </a:p>
        </p:txBody>
      </p:sp>
      <p:graphicFrame>
        <p:nvGraphicFramePr>
          <p:cNvPr id="231460" name="Group 36"/>
          <p:cNvGraphicFramePr>
            <a:graphicFrameLocks noGrp="1"/>
          </p:cNvGraphicFramePr>
          <p:nvPr>
            <p:ph sz="half" idx="1"/>
          </p:nvPr>
        </p:nvGraphicFramePr>
        <p:xfrm>
          <a:off x="179388" y="1773238"/>
          <a:ext cx="8208962" cy="3588768"/>
        </p:xfrm>
        <a:graphic>
          <a:graphicData uri="http://schemas.openxmlformats.org/drawingml/2006/table">
            <a:tbl>
              <a:tblPr/>
              <a:tblGrid>
                <a:gridCol w="2454275"/>
                <a:gridCol w="1651000"/>
                <a:gridCol w="2052637"/>
                <a:gridCol w="2051050"/>
              </a:tblGrid>
              <a:tr h="198438">
                <a:tc>
                  <a:txBody>
                    <a:bodyPr/>
                    <a:lstStyle/>
                    <a:p>
                      <a:pPr marL="0" marR="0" lvl="0" indent="0" algn="ctr" defTabSz="914400" rtl="0" eaLnBrk="1" fontAlgn="base" latinLnBrk="0" hangingPunct="1">
                        <a:lnSpc>
                          <a:spcPct val="120000"/>
                        </a:lnSpc>
                        <a:spcBef>
                          <a:spcPct val="20000"/>
                        </a:spcBef>
                        <a:spcAft>
                          <a:spcPct val="0"/>
                        </a:spcAft>
                        <a:buClr>
                          <a:srgbClr val="0066CC"/>
                        </a:buClr>
                        <a:buSzTx/>
                        <a:buFont typeface="Arial" pitchFamily="34" charset="0"/>
                        <a:buNone/>
                        <a:tabLst/>
                      </a:pPr>
                      <a:endParaRPr kumimoji="0" lang="de-DE" sz="1800" b="1" i="0" u="none" strike="noStrike" cap="none" normalizeH="0" baseline="0" smtClean="0">
                        <a:ln>
                          <a:noFill/>
                        </a:ln>
                        <a:solidFill>
                          <a:srgbClr val="FFFFFF"/>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1" i="0" u="none" strike="noStrike" cap="none" normalizeH="0" baseline="0" smtClean="0">
                          <a:ln>
                            <a:noFill/>
                          </a:ln>
                          <a:solidFill>
                            <a:srgbClr val="FFFFFF"/>
                          </a:solidFill>
                          <a:effectLst/>
                          <a:latin typeface="Arial" pitchFamily="34" charset="0"/>
                        </a:rPr>
                        <a:t>2005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1" i="0" u="none" strike="noStrike" cap="none" normalizeH="0" baseline="0" smtClean="0">
                          <a:ln>
                            <a:noFill/>
                          </a:ln>
                          <a:solidFill>
                            <a:srgbClr val="FFFFFF"/>
                          </a:solidFill>
                          <a:effectLst/>
                          <a:latin typeface="Arial" pitchFamily="34" charset="0"/>
                        </a:rPr>
                        <a:t>2030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1" i="0" u="none" strike="noStrike" cap="none" normalizeH="0" baseline="0" smtClean="0">
                          <a:ln>
                            <a:noFill/>
                          </a:ln>
                          <a:solidFill>
                            <a:srgbClr val="FFFFFF"/>
                          </a:solidFill>
                          <a:effectLst/>
                          <a:latin typeface="Arial" pitchFamily="34" charset="0"/>
                        </a:rPr>
                        <a:t>2050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CC"/>
                    </a:solidFill>
                  </a:tcPr>
                </a:tc>
              </a:tr>
              <a:tr h="319088">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1" i="0" u="none" strike="noStrike" cap="none" normalizeH="0" baseline="0" smtClean="0">
                          <a:ln>
                            <a:noFill/>
                          </a:ln>
                          <a:solidFill>
                            <a:srgbClr val="FFFFFF"/>
                          </a:solidFill>
                          <a:effectLst/>
                          <a:latin typeface="Arial" pitchFamily="34" charset="0"/>
                        </a:rPr>
                        <a:t>GDP [ 10</a:t>
                      </a:r>
                      <a:r>
                        <a:rPr kumimoji="0" lang="de-DE" sz="1800" b="1" i="0" u="none" strike="noStrike" cap="none" normalizeH="0" baseline="30000" smtClean="0">
                          <a:ln>
                            <a:noFill/>
                          </a:ln>
                          <a:solidFill>
                            <a:srgbClr val="FFFFFF"/>
                          </a:solidFill>
                          <a:effectLst/>
                          <a:latin typeface="Arial" pitchFamily="34" charset="0"/>
                        </a:rPr>
                        <a:t>12</a:t>
                      </a:r>
                      <a:r>
                        <a:rPr kumimoji="0" lang="de-DE" sz="1800" b="1" i="0" u="none" strike="noStrike" cap="none" normalizeH="0" baseline="0" smtClean="0">
                          <a:ln>
                            <a:noFill/>
                          </a:ln>
                          <a:solidFill>
                            <a:srgbClr val="FFFFFF"/>
                          </a:solidFill>
                          <a:effectLst/>
                          <a:latin typeface="Arial" pitchFamily="34" charset="0"/>
                        </a:rPr>
                        <a:t> €</a:t>
                      </a:r>
                      <a:r>
                        <a:rPr kumimoji="0" lang="de-DE" sz="1800" b="1" i="0" u="none" strike="noStrike" cap="none" normalizeH="0" baseline="-25000" smtClean="0">
                          <a:ln>
                            <a:noFill/>
                          </a:ln>
                          <a:solidFill>
                            <a:srgbClr val="FFFFFF"/>
                          </a:solidFill>
                          <a:effectLst/>
                          <a:latin typeface="Arial" pitchFamily="34" charset="0"/>
                        </a:rPr>
                        <a:t>2007</a:t>
                      </a:r>
                      <a:r>
                        <a:rPr kumimoji="0" lang="de-DE" sz="1800" b="1" i="0" u="none" strike="noStrike" cap="none" normalizeH="0" baseline="0" smtClean="0">
                          <a:ln>
                            <a:noFill/>
                          </a:ln>
                          <a:solidFill>
                            <a:srgbClr val="FFFFFF"/>
                          </a:solidFill>
                          <a:effectLst/>
                          <a:latin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1" i="0" u="none" strike="noStrike" cap="none" normalizeH="0" baseline="0" smtClean="0">
                          <a:ln>
                            <a:noFill/>
                          </a:ln>
                          <a:solidFill>
                            <a:schemeClr val="tx1"/>
                          </a:solidFill>
                          <a:effectLst/>
                          <a:latin typeface="Arial" pitchFamily="34" charset="0"/>
                        </a:rPr>
                        <a:t>11,7</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FF7"/>
                    </a:solidFill>
                  </a:tcPr>
                </a:tc>
                <a:tc>
                  <a:txBody>
                    <a:bodyPr/>
                    <a:lstStyle/>
                    <a:p>
                      <a:pPr marL="0" marR="0" lvl="0" indent="0" algn="ctr"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1" i="0" u="none" strike="noStrike" cap="none" normalizeH="0" baseline="0" smtClean="0">
                          <a:ln>
                            <a:noFill/>
                          </a:ln>
                          <a:solidFill>
                            <a:schemeClr val="tx1"/>
                          </a:solidFill>
                          <a:effectLst/>
                          <a:latin typeface="Arial" pitchFamily="34" charset="0"/>
                        </a:rPr>
                        <a:t>17,8</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FF7"/>
                    </a:solidFill>
                  </a:tcPr>
                </a:tc>
                <a:tc>
                  <a:txBody>
                    <a:bodyPr/>
                    <a:lstStyle/>
                    <a:p>
                      <a:pPr marL="0" marR="0" lvl="0" indent="0" algn="ctr"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1" i="0" u="none" strike="noStrike" cap="none" normalizeH="0" baseline="0" smtClean="0">
                          <a:ln>
                            <a:noFill/>
                          </a:ln>
                          <a:solidFill>
                            <a:schemeClr val="tx1"/>
                          </a:solidFill>
                          <a:effectLst/>
                          <a:latin typeface="Arial" pitchFamily="34" charset="0"/>
                        </a:rPr>
                        <a:t>24,4</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FF7"/>
                    </a:solidFill>
                  </a:tcPr>
                </a:tc>
              </a:tr>
              <a:tr h="319088">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1" i="0" u="none" strike="noStrike" cap="none" normalizeH="0" baseline="0" smtClean="0">
                          <a:ln>
                            <a:noFill/>
                          </a:ln>
                          <a:solidFill>
                            <a:srgbClr val="FFFFFF"/>
                          </a:solidFill>
                          <a:effectLst/>
                          <a:latin typeface="Arial" pitchFamily="34" charset="0"/>
                        </a:rPr>
                        <a:t>GDP</a:t>
                      </a:r>
                    </a:p>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endParaRPr kumimoji="0" lang="de-DE" sz="1800" b="1" i="0" u="none" strike="noStrike" cap="none" normalizeH="0" baseline="0" smtClean="0">
                        <a:ln>
                          <a:noFill/>
                        </a:ln>
                        <a:solidFill>
                          <a:srgbClr val="FFFFFF"/>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CC"/>
                    </a:solidFill>
                  </a:tcPr>
                </a:tc>
                <a:tc gridSpan="3">
                  <a:txBody>
                    <a:bodyPr/>
                    <a:lstStyle/>
                    <a:p>
                      <a:pPr marL="0" marR="0" lvl="0" indent="0" algn="l" defTabSz="914400" rtl="0" eaLnBrk="1" fontAlgn="base" latinLnBrk="0" hangingPunct="1">
                        <a:lnSpc>
                          <a:spcPct val="120000"/>
                        </a:lnSpc>
                        <a:spcBef>
                          <a:spcPct val="20000"/>
                        </a:spcBef>
                        <a:spcAft>
                          <a:spcPct val="0"/>
                        </a:spcAft>
                        <a:buClr>
                          <a:srgbClr val="0066CC"/>
                        </a:buClr>
                        <a:buSzTx/>
                        <a:buFontTx/>
                        <a:buNone/>
                        <a:tabLst/>
                      </a:pPr>
                      <a:r>
                        <a:rPr kumimoji="0" lang="de-DE" sz="1800" b="1" i="0" u="none" strike="noStrike" cap="none" normalizeH="0" baseline="0" smtClean="0">
                          <a:ln>
                            <a:noFill/>
                          </a:ln>
                          <a:solidFill>
                            <a:schemeClr val="tx1"/>
                          </a:solidFill>
                          <a:effectLst/>
                          <a:latin typeface="Arial" pitchFamily="34" charset="0"/>
                        </a:rPr>
                        <a:t>Average annual growth 2010 - 2050: 1.7%, Regional differences among countries                       </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FF7"/>
                    </a:solidFill>
                  </a:tcPr>
                </a:tc>
                <a:tc hMerge="1">
                  <a:txBody>
                    <a:bodyPr/>
                    <a:lstStyle/>
                    <a:p>
                      <a:endParaRPr lang="de-DE"/>
                    </a:p>
                  </a:txBody>
                  <a:tcPr/>
                </a:tc>
                <a:tc hMerge="1">
                  <a:txBody>
                    <a:bodyPr/>
                    <a:lstStyle/>
                    <a:p>
                      <a:endParaRPr lang="de-DE"/>
                    </a:p>
                  </a:txBody>
                  <a:tcPr/>
                </a:tc>
              </a:tr>
              <a:tr h="317500">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1" i="0" u="none" strike="noStrike" cap="none" normalizeH="0" baseline="0" smtClean="0">
                          <a:ln>
                            <a:noFill/>
                          </a:ln>
                          <a:solidFill>
                            <a:srgbClr val="FFFFFF"/>
                          </a:solidFill>
                          <a:effectLst/>
                          <a:latin typeface="Arial" pitchFamily="34" charset="0"/>
                        </a:rPr>
                        <a:t>Oil price </a:t>
                      </a:r>
                    </a:p>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1" i="0" u="none" strike="noStrike" cap="none" normalizeH="0" baseline="0" smtClean="0">
                          <a:ln>
                            <a:noFill/>
                          </a:ln>
                          <a:solidFill>
                            <a:srgbClr val="FFFFFF"/>
                          </a:solidFill>
                          <a:effectLst/>
                          <a:latin typeface="Arial" pitchFamily="34" charset="0"/>
                        </a:rPr>
                        <a:t>[US$</a:t>
                      </a:r>
                      <a:r>
                        <a:rPr kumimoji="0" lang="de-DE" sz="1800" b="1" i="0" u="none" strike="noStrike" cap="none" normalizeH="0" baseline="-25000" smtClean="0">
                          <a:ln>
                            <a:noFill/>
                          </a:ln>
                          <a:solidFill>
                            <a:srgbClr val="FFFFFF"/>
                          </a:solidFill>
                          <a:effectLst/>
                          <a:latin typeface="Arial" pitchFamily="34" charset="0"/>
                        </a:rPr>
                        <a:t>2007</a:t>
                      </a:r>
                      <a:r>
                        <a:rPr kumimoji="0" lang="de-DE" sz="1800" b="1" i="0" u="none" strike="noStrike" cap="none" normalizeH="0" baseline="0" smtClean="0">
                          <a:ln>
                            <a:noFill/>
                          </a:ln>
                          <a:solidFill>
                            <a:srgbClr val="FFFFFF"/>
                          </a:solidFill>
                          <a:effectLst/>
                          <a:latin typeface="Arial" pitchFamily="34" charset="0"/>
                        </a:rPr>
                        <a:t>/bbl]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1" i="0" u="none" strike="noStrike" cap="none" normalizeH="0" baseline="0" smtClean="0">
                          <a:ln>
                            <a:noFill/>
                          </a:ln>
                          <a:solidFill>
                            <a:schemeClr val="tx1"/>
                          </a:solidFill>
                          <a:effectLst/>
                          <a:latin typeface="Arial" pitchFamily="34" charset="0"/>
                        </a:rPr>
                        <a:t>78</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FF7"/>
                    </a:solidFill>
                  </a:tcPr>
                </a:tc>
                <a:tc>
                  <a:txBody>
                    <a:bodyPr/>
                    <a:lstStyle/>
                    <a:p>
                      <a:pPr marL="0" marR="0" lvl="0" indent="0" algn="ctr"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1" i="0" u="none" strike="noStrike" cap="none" normalizeH="0" baseline="0" smtClean="0">
                          <a:ln>
                            <a:noFill/>
                          </a:ln>
                          <a:solidFill>
                            <a:schemeClr val="tx1"/>
                          </a:solidFill>
                          <a:effectLst/>
                          <a:latin typeface="Arial" pitchFamily="34" charset="0"/>
                        </a:rPr>
                        <a:t>100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FF7"/>
                    </a:solidFill>
                  </a:tcPr>
                </a:tc>
                <a:tc>
                  <a:txBody>
                    <a:bodyPr/>
                    <a:lstStyle/>
                    <a:p>
                      <a:pPr marL="0" marR="0" lvl="0" indent="0" algn="ctr"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1" i="0" u="none" strike="noStrike" cap="none" normalizeH="0" baseline="0" smtClean="0">
                          <a:ln>
                            <a:noFill/>
                          </a:ln>
                          <a:solidFill>
                            <a:schemeClr val="tx1"/>
                          </a:solidFill>
                          <a:effectLst/>
                          <a:latin typeface="Arial" pitchFamily="34" charset="0"/>
                        </a:rPr>
                        <a:t>109</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FF7"/>
                    </a:solidFill>
                  </a:tcPr>
                </a:tc>
              </a:tr>
              <a:tr h="317500">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1" i="0" u="none" strike="noStrike" cap="none" normalizeH="0" baseline="0" smtClean="0">
                          <a:ln>
                            <a:noFill/>
                          </a:ln>
                          <a:solidFill>
                            <a:srgbClr val="FFFFFF"/>
                          </a:solidFill>
                          <a:effectLst/>
                          <a:latin typeface="Arial" pitchFamily="34" charset="0"/>
                        </a:rPr>
                        <a:t>Other assumptions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66CC"/>
                    </a:solidFill>
                  </a:tcPr>
                </a:tc>
                <a:tc gridSpan="3">
                  <a:txBody>
                    <a:bodyPr/>
                    <a:lstStyle/>
                    <a:p>
                      <a:pPr marL="0" marR="0" lvl="0" indent="0" algn="l" defTabSz="914400" rtl="0" eaLnBrk="1" fontAlgn="base" latinLnBrk="0" hangingPunct="1">
                        <a:lnSpc>
                          <a:spcPct val="120000"/>
                        </a:lnSpc>
                        <a:spcBef>
                          <a:spcPct val="20000"/>
                        </a:spcBef>
                        <a:spcAft>
                          <a:spcPct val="0"/>
                        </a:spcAft>
                        <a:buClr>
                          <a:srgbClr val="0066CC"/>
                        </a:buClr>
                        <a:buSzTx/>
                        <a:buFontTx/>
                        <a:buChar char="-"/>
                        <a:tabLst/>
                      </a:pPr>
                      <a:r>
                        <a:rPr kumimoji="0" lang="de-DE" sz="1800" b="1" i="0" u="none" strike="noStrike" cap="none" normalizeH="0" baseline="0" smtClean="0">
                          <a:ln>
                            <a:noFill/>
                          </a:ln>
                          <a:solidFill>
                            <a:schemeClr val="tx1"/>
                          </a:solidFill>
                          <a:effectLst/>
                          <a:latin typeface="Arial" pitchFamily="34" charset="0"/>
                        </a:rPr>
                        <a:t> additional nuclear power in countries according to current national policy</a:t>
                      </a:r>
                    </a:p>
                    <a:p>
                      <a:pPr marL="0" marR="0" lvl="0" indent="0" algn="l" defTabSz="914400" rtl="0" eaLnBrk="1" fontAlgn="base" latinLnBrk="0" hangingPunct="1">
                        <a:lnSpc>
                          <a:spcPct val="120000"/>
                        </a:lnSpc>
                        <a:spcBef>
                          <a:spcPct val="20000"/>
                        </a:spcBef>
                        <a:spcAft>
                          <a:spcPct val="0"/>
                        </a:spcAft>
                        <a:buClr>
                          <a:srgbClr val="0066CC"/>
                        </a:buClr>
                        <a:buSzTx/>
                        <a:buFontTx/>
                        <a:buNone/>
                        <a:tabLst/>
                      </a:pPr>
                      <a:endParaRPr kumimoji="0" lang="de-DE" sz="1800" b="1" i="0" u="none" strike="noStrike" cap="none" normalizeH="0" baseline="0" smtClean="0">
                        <a:ln>
                          <a:noFill/>
                        </a:ln>
                        <a:solidFill>
                          <a:schemeClr val="tx1"/>
                        </a:solidFill>
                        <a:effectLst/>
                        <a:latin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6EFF7"/>
                    </a:solidFill>
                  </a:tcPr>
                </a:tc>
                <a:tc hMerge="1">
                  <a:txBody>
                    <a:bodyPr/>
                    <a:lstStyle/>
                    <a:p>
                      <a:endParaRPr lang="de-DE"/>
                    </a:p>
                  </a:txBody>
                  <a:tcPr/>
                </a:tc>
                <a:tc hMerge="1">
                  <a:txBody>
                    <a:bodyPr/>
                    <a:lstStyle/>
                    <a:p>
                      <a:endParaRPr lang="de-DE"/>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noFill/>
          <a:ln/>
        </p:spPr>
        <p:txBody>
          <a:bodyPr/>
          <a:lstStyle/>
          <a:p>
            <a:r>
              <a:rPr lang="de-DE"/>
              <a:t>Population data (EU 30)  </a:t>
            </a:r>
          </a:p>
        </p:txBody>
      </p:sp>
      <p:graphicFrame>
        <p:nvGraphicFramePr>
          <p:cNvPr id="460803" name="Object 3"/>
          <p:cNvGraphicFramePr>
            <a:graphicFrameLocks noGrp="1" noChangeAspect="1"/>
          </p:cNvGraphicFramePr>
          <p:nvPr>
            <p:ph sz="half" idx="1"/>
          </p:nvPr>
        </p:nvGraphicFramePr>
        <p:xfrm>
          <a:off x="3848100" y="1484313"/>
          <a:ext cx="4900613" cy="5040312"/>
        </p:xfrm>
        <a:graphic>
          <a:graphicData uri="http://schemas.openxmlformats.org/presentationml/2006/ole">
            <mc:AlternateContent xmlns:mc="http://schemas.openxmlformats.org/markup-compatibility/2006">
              <mc:Choice xmlns:v="urn:schemas-microsoft-com:vml" Requires="v">
                <p:oleObj spid="_x0000_s460890" name="PhotoImpact" r:id="rId4" imgW="7066667" imgH="7266667" progId="PI3.Image">
                  <p:embed/>
                </p:oleObj>
              </mc:Choice>
              <mc:Fallback>
                <p:oleObj name="PhotoImpact" r:id="rId4" imgW="7066667" imgH="7266667" progId="PI3.Imag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8100" y="1484313"/>
                        <a:ext cx="4900613"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04" name="Line 4"/>
          <p:cNvSpPr>
            <a:spLocks noChangeShapeType="1"/>
          </p:cNvSpPr>
          <p:nvPr/>
        </p:nvSpPr>
        <p:spPr bwMode="auto">
          <a:xfrm>
            <a:off x="160338" y="1412875"/>
            <a:ext cx="8856662" cy="0"/>
          </a:xfrm>
          <a:prstGeom prst="line">
            <a:avLst/>
          </a:prstGeom>
          <a:noFill/>
          <a:ln w="190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60805" name="Rectangle 5"/>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60806" name="Rectangle 6"/>
          <p:cNvSpPr>
            <a:spLocks noChangeArrowheads="1"/>
          </p:cNvSpPr>
          <p:nvPr/>
        </p:nvSpPr>
        <p:spPr bwMode="auto">
          <a:xfrm>
            <a:off x="250825" y="1765300"/>
            <a:ext cx="388937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spcBef>
                <a:spcPct val="0"/>
              </a:spcBef>
            </a:pPr>
            <a:r>
              <a:rPr lang="de-DE" b="1"/>
              <a:t>Available </a:t>
            </a:r>
          </a:p>
          <a:p>
            <a:pPr eaLnBrk="1" hangingPunct="1">
              <a:spcBef>
                <a:spcPct val="0"/>
              </a:spcBef>
              <a:buFontTx/>
              <a:buChar char="•"/>
            </a:pPr>
            <a:r>
              <a:rPr lang="de-DE" b="1"/>
              <a:t> per country / EMEP grid cell, </a:t>
            </a:r>
          </a:p>
          <a:p>
            <a:pPr eaLnBrk="1" hangingPunct="1">
              <a:spcBef>
                <a:spcPct val="0"/>
              </a:spcBef>
              <a:buFontTx/>
              <a:buChar char="•"/>
            </a:pPr>
            <a:r>
              <a:rPr lang="de-DE" b="1"/>
              <a:t> per subgroup (5 year age</a:t>
            </a:r>
            <a:br>
              <a:rPr lang="de-DE" b="1"/>
            </a:br>
            <a:r>
              <a:rPr lang="de-DE" b="1"/>
              <a:t>  groups and ERF-needed groups)</a:t>
            </a:r>
          </a:p>
          <a:p>
            <a:pPr eaLnBrk="1" hangingPunct="1">
              <a:spcBef>
                <a:spcPct val="0"/>
              </a:spcBef>
              <a:buFontTx/>
              <a:buChar char="•"/>
            </a:pPr>
            <a:r>
              <a:rPr lang="de-DE" b="1"/>
              <a:t> per CCS year</a:t>
            </a:r>
            <a:endParaRPr lang="de-DE"/>
          </a:p>
        </p:txBody>
      </p:sp>
      <p:graphicFrame>
        <p:nvGraphicFramePr>
          <p:cNvPr id="460807" name="Group 7"/>
          <p:cNvGraphicFramePr>
            <a:graphicFrameLocks noGrp="1"/>
          </p:cNvGraphicFramePr>
          <p:nvPr>
            <p:ph sz="half" idx="2"/>
          </p:nvPr>
        </p:nvGraphicFramePr>
        <p:xfrm>
          <a:off x="900113" y="3789363"/>
          <a:ext cx="6985000" cy="1008063"/>
        </p:xfrm>
        <a:graphic>
          <a:graphicData uri="http://schemas.openxmlformats.org/drawingml/2006/table">
            <a:tbl>
              <a:tblPr/>
              <a:tblGrid>
                <a:gridCol w="1746250"/>
                <a:gridCol w="1746250"/>
                <a:gridCol w="1746250"/>
                <a:gridCol w="1746250"/>
              </a:tblGrid>
              <a:tr h="503238">
                <a:tc>
                  <a:txBody>
                    <a:bodyPr/>
                    <a:lstStyle/>
                    <a:p>
                      <a:pPr marL="0" marR="0" lvl="0" indent="0" algn="ctr"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chemeClr val="tx1"/>
                          </a:solidFill>
                          <a:effectLst/>
                          <a:latin typeface="Arial" pitchFamily="34" charset="0"/>
                        </a:rPr>
                        <a:t>2010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FF7">
                        <a:alpha val="50000"/>
                      </a:srgbClr>
                    </a:solidFill>
                  </a:tcPr>
                </a:tc>
                <a:tc>
                  <a:txBody>
                    <a:bodyPr/>
                    <a:lstStyle/>
                    <a:p>
                      <a:pPr marL="0" marR="0" lvl="0" indent="0" algn="ctr"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chemeClr val="tx1"/>
                          </a:solidFill>
                          <a:effectLst/>
                          <a:latin typeface="Arial" pitchFamily="34" charset="0"/>
                        </a:rPr>
                        <a:t>2020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FF7">
                        <a:alpha val="50000"/>
                      </a:srgbClr>
                    </a:solidFill>
                  </a:tcPr>
                </a:tc>
                <a:tc>
                  <a:txBody>
                    <a:bodyPr/>
                    <a:lstStyle/>
                    <a:p>
                      <a:pPr marL="0" marR="0" lvl="0" indent="0" algn="ctr"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chemeClr val="tx1"/>
                          </a:solidFill>
                          <a:effectLst/>
                          <a:latin typeface="Arial" pitchFamily="34" charset="0"/>
                        </a:rPr>
                        <a:t>2030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FF7">
                        <a:alpha val="50000"/>
                      </a:srgbClr>
                    </a:solidFill>
                  </a:tcPr>
                </a:tc>
                <a:tc>
                  <a:txBody>
                    <a:bodyPr/>
                    <a:lstStyle/>
                    <a:p>
                      <a:pPr marL="0" marR="0" lvl="0" indent="0" algn="ctr"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chemeClr val="tx1"/>
                          </a:solidFill>
                          <a:effectLst/>
                          <a:latin typeface="Arial" pitchFamily="34" charset="0"/>
                        </a:rPr>
                        <a:t>2050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FF7">
                        <a:alpha val="50000"/>
                      </a:srgbClr>
                    </a:solidFill>
                  </a:tcPr>
                </a:tc>
              </a:tr>
              <a:tr h="504825">
                <a:tc>
                  <a:txBody>
                    <a:bodyPr/>
                    <a:lstStyle/>
                    <a:p>
                      <a:pPr marL="0" marR="0" lvl="0" indent="0" algn="ctr"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0" i="0" u="none" strike="noStrike" cap="none" normalizeH="0" baseline="0" smtClean="0">
                          <a:ln>
                            <a:noFill/>
                          </a:ln>
                          <a:solidFill>
                            <a:schemeClr val="tx1"/>
                          </a:solidFill>
                          <a:effectLst/>
                          <a:latin typeface="Arial" pitchFamily="34" charset="0"/>
                        </a:rPr>
                        <a:t>510 Mio.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0" i="0" u="none" strike="noStrike" cap="none" normalizeH="0" baseline="0" smtClean="0">
                          <a:ln>
                            <a:noFill/>
                          </a:ln>
                          <a:solidFill>
                            <a:schemeClr val="tx1"/>
                          </a:solidFill>
                          <a:effectLst/>
                          <a:latin typeface="Arial" pitchFamily="34" charset="0"/>
                        </a:rPr>
                        <a:t>518 Mio.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0" i="0" u="none" strike="noStrike" cap="none" normalizeH="0" baseline="0" smtClean="0">
                          <a:ln>
                            <a:noFill/>
                          </a:ln>
                          <a:solidFill>
                            <a:schemeClr val="tx1"/>
                          </a:solidFill>
                          <a:effectLst/>
                          <a:latin typeface="Arial" pitchFamily="34" charset="0"/>
                        </a:rPr>
                        <a:t>519 Mio.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0" i="0" u="none" strike="noStrike" cap="none" normalizeH="0" baseline="0" smtClean="0">
                          <a:ln>
                            <a:noFill/>
                          </a:ln>
                          <a:solidFill>
                            <a:schemeClr val="tx1"/>
                          </a:solidFill>
                          <a:effectLst/>
                          <a:latin typeface="Arial" pitchFamily="34" charset="0"/>
                        </a:rPr>
                        <a:t>508 Mio.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noFill/>
          <a:ln/>
        </p:spPr>
        <p:txBody>
          <a:bodyPr/>
          <a:lstStyle/>
          <a:p>
            <a:r>
              <a:rPr lang="de-DE" sz="2800"/>
              <a:t>Number of buildings and living space of households, transport demand   for EU 25</a:t>
            </a:r>
          </a:p>
        </p:txBody>
      </p:sp>
      <p:graphicFrame>
        <p:nvGraphicFramePr>
          <p:cNvPr id="458830" name="Group 78"/>
          <p:cNvGraphicFramePr>
            <a:graphicFrameLocks noGrp="1"/>
          </p:cNvGraphicFramePr>
          <p:nvPr>
            <p:ph sz="half" idx="2"/>
          </p:nvPr>
        </p:nvGraphicFramePr>
        <p:xfrm>
          <a:off x="323850" y="1557338"/>
          <a:ext cx="8351838" cy="2651760"/>
        </p:xfrm>
        <a:graphic>
          <a:graphicData uri="http://schemas.openxmlformats.org/drawingml/2006/table">
            <a:tbl>
              <a:tblPr/>
              <a:tblGrid>
                <a:gridCol w="962025"/>
                <a:gridCol w="2306638"/>
                <a:gridCol w="2251075"/>
                <a:gridCol w="2832100"/>
              </a:tblGrid>
              <a:tr h="307975">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rgbClr val="333333"/>
                          </a:solidFill>
                          <a:effectLst/>
                          <a:latin typeface="Calibri" pitchFamily="34" charset="0"/>
                          <a:cs typeface="Times New Roman" pitchFamily="18" charset="0"/>
                        </a:rPr>
                        <a:t>Year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rgbClr val="333333"/>
                          </a:solidFill>
                          <a:effectLst/>
                          <a:latin typeface="Calibri" pitchFamily="34" charset="0"/>
                          <a:cs typeface="Times New Roman" pitchFamily="18" charset="0"/>
                        </a:rPr>
                        <a:t>Number of buildings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rgbClr val="333333"/>
                          </a:solidFill>
                          <a:effectLst/>
                          <a:latin typeface="Calibri" pitchFamily="34" charset="0"/>
                          <a:cs typeface="Times New Roman" pitchFamily="18" charset="0"/>
                        </a:rPr>
                        <a:t>Number of dwellings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rgbClr val="333333"/>
                          </a:solidFill>
                          <a:effectLst/>
                          <a:latin typeface="Calibri" pitchFamily="34" charset="0"/>
                          <a:cs typeface="Times New Roman" pitchFamily="18" charset="0"/>
                        </a:rPr>
                        <a:t>Living space of dwellings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rgbClr val="333333"/>
                          </a:solidFill>
                          <a:effectLst/>
                          <a:latin typeface="Calibri" pitchFamily="34" charset="0"/>
                          <a:cs typeface="Times New Roman" pitchFamily="18" charset="0"/>
                        </a:rPr>
                        <a:t>2005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en-GB" sz="2000" b="1" i="0" u="none" strike="noStrike" cap="none" normalizeH="0" baseline="0" smtClean="0">
                          <a:ln>
                            <a:noFill/>
                          </a:ln>
                          <a:solidFill>
                            <a:schemeClr val="tx1"/>
                          </a:solidFill>
                          <a:effectLst/>
                          <a:latin typeface="Arial" pitchFamily="34" charset="0"/>
                        </a:rPr>
                        <a:t>114.9</a:t>
                      </a:r>
                      <a:r>
                        <a:rPr kumimoji="0" lang="de-DE" sz="2000" b="1" i="0" u="none" strike="noStrike" cap="none" normalizeH="0" baseline="0" smtClean="0">
                          <a:ln>
                            <a:noFill/>
                          </a:ln>
                          <a:solidFill>
                            <a:schemeClr val="tx1"/>
                          </a:solidFill>
                          <a:effectLst/>
                          <a:latin typeface="Arial" pitchFamily="34" charset="0"/>
                        </a:rPr>
                        <a:t> Mio.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en-GB" sz="2000" b="1" i="0" u="none" strike="noStrike" cap="none" normalizeH="0" baseline="0" smtClean="0">
                          <a:ln>
                            <a:noFill/>
                          </a:ln>
                          <a:solidFill>
                            <a:schemeClr val="tx1"/>
                          </a:solidFill>
                          <a:effectLst/>
                          <a:latin typeface="Arial" pitchFamily="34" charset="0"/>
                        </a:rPr>
                        <a:t>197.9</a:t>
                      </a:r>
                      <a:r>
                        <a:rPr kumimoji="0" lang="de-DE" sz="2000" b="1" i="0" u="none" strike="noStrike" cap="none" normalizeH="0" baseline="0" smtClean="0">
                          <a:ln>
                            <a:noFill/>
                          </a:ln>
                          <a:solidFill>
                            <a:schemeClr val="tx1"/>
                          </a:solidFill>
                          <a:effectLst/>
                          <a:latin typeface="Arial" pitchFamily="34" charset="0"/>
                        </a:rPr>
                        <a:t> Mio.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en-GB" sz="2000" b="1" i="0" u="none" strike="noStrike" cap="none" normalizeH="0" baseline="0" smtClean="0">
                          <a:ln>
                            <a:noFill/>
                          </a:ln>
                          <a:solidFill>
                            <a:schemeClr val="tx1"/>
                          </a:solidFill>
                          <a:effectLst/>
                          <a:latin typeface="Arial" pitchFamily="34" charset="0"/>
                        </a:rPr>
                        <a:t>15,856</a:t>
                      </a:r>
                      <a:r>
                        <a:rPr kumimoji="0" lang="de-DE" sz="2000" b="1" i="0" u="none" strike="noStrike" cap="none" normalizeH="0" baseline="0" smtClean="0">
                          <a:ln>
                            <a:noFill/>
                          </a:ln>
                          <a:solidFill>
                            <a:schemeClr val="tx1"/>
                          </a:solidFill>
                          <a:effectLst/>
                          <a:latin typeface="Arial" pitchFamily="34" charset="0"/>
                        </a:rPr>
                        <a:t> Mio. m</a:t>
                      </a:r>
                      <a:r>
                        <a:rPr kumimoji="0" lang="de-DE" sz="2000" b="1" i="0" u="none" strike="noStrike" cap="none" normalizeH="0" baseline="3000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rgbClr val="333333"/>
                          </a:solidFill>
                          <a:effectLst/>
                          <a:latin typeface="Calibri" pitchFamily="34" charset="0"/>
                          <a:cs typeface="Times New Roman" pitchFamily="18" charset="0"/>
                        </a:rPr>
                        <a:t>2020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en-GB" sz="2000" b="1" i="0" u="none" strike="noStrike" cap="none" normalizeH="0" baseline="0" smtClean="0">
                          <a:ln>
                            <a:noFill/>
                          </a:ln>
                          <a:solidFill>
                            <a:schemeClr val="tx1"/>
                          </a:solidFill>
                          <a:effectLst/>
                          <a:latin typeface="Arial" pitchFamily="34" charset="0"/>
                        </a:rPr>
                        <a:t>147.2</a:t>
                      </a:r>
                      <a:r>
                        <a:rPr kumimoji="0" lang="de-DE" sz="2000" b="1" i="0" u="none" strike="noStrike" cap="none" normalizeH="0" baseline="0" smtClean="0">
                          <a:ln>
                            <a:noFill/>
                          </a:ln>
                          <a:solidFill>
                            <a:schemeClr val="tx1"/>
                          </a:solidFill>
                          <a:effectLst/>
                          <a:latin typeface="Arial" pitchFamily="34" charset="0"/>
                        </a:rPr>
                        <a:t> Mio.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en-GB" sz="2000" b="1" i="0" u="none" strike="noStrike" cap="none" normalizeH="0" baseline="0" smtClean="0">
                          <a:ln>
                            <a:noFill/>
                          </a:ln>
                          <a:solidFill>
                            <a:schemeClr val="tx1"/>
                          </a:solidFill>
                          <a:effectLst/>
                          <a:latin typeface="Arial" pitchFamily="34" charset="0"/>
                        </a:rPr>
                        <a:t>260.2</a:t>
                      </a:r>
                      <a:r>
                        <a:rPr kumimoji="0" lang="de-DE" sz="2000" b="1" i="0" u="none" strike="noStrike" cap="none" normalizeH="0" baseline="0" smtClean="0">
                          <a:ln>
                            <a:noFill/>
                          </a:ln>
                          <a:solidFill>
                            <a:schemeClr val="tx1"/>
                          </a:solidFill>
                          <a:effectLst/>
                          <a:latin typeface="Arial" pitchFamily="34" charset="0"/>
                        </a:rPr>
                        <a:t> Mio.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en-GB" sz="2000" b="1" i="0" u="none" strike="noStrike" cap="none" normalizeH="0" baseline="0" smtClean="0">
                          <a:ln>
                            <a:noFill/>
                          </a:ln>
                          <a:solidFill>
                            <a:schemeClr val="tx1"/>
                          </a:solidFill>
                          <a:effectLst/>
                          <a:latin typeface="Arial" pitchFamily="34" charset="0"/>
                        </a:rPr>
                        <a:t>20,502</a:t>
                      </a:r>
                      <a:r>
                        <a:rPr kumimoji="0" lang="de-DE" sz="2000" b="1" i="0" u="none" strike="noStrike" cap="none" normalizeH="0" baseline="0" smtClean="0">
                          <a:ln>
                            <a:noFill/>
                          </a:ln>
                          <a:solidFill>
                            <a:schemeClr val="tx1"/>
                          </a:solidFill>
                          <a:effectLst/>
                          <a:latin typeface="Arial" pitchFamily="34" charset="0"/>
                        </a:rPr>
                        <a:t> Mio. m</a:t>
                      </a:r>
                      <a:r>
                        <a:rPr kumimoji="0" lang="de-DE" sz="2000" b="1" i="0" u="none" strike="noStrike" cap="none" normalizeH="0" baseline="3000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rgbClr val="333333"/>
                          </a:solidFill>
                          <a:effectLst/>
                          <a:latin typeface="Calibri" pitchFamily="34" charset="0"/>
                          <a:cs typeface="Times New Roman" pitchFamily="18" charset="0"/>
                        </a:rPr>
                        <a:t>2030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en-GB" sz="2000" b="1" i="0" u="none" strike="noStrike" cap="none" normalizeH="0" baseline="0" smtClean="0">
                          <a:ln>
                            <a:noFill/>
                          </a:ln>
                          <a:solidFill>
                            <a:schemeClr val="tx1"/>
                          </a:solidFill>
                          <a:effectLst/>
                          <a:latin typeface="Arial" pitchFamily="34" charset="0"/>
                        </a:rPr>
                        <a:t>154.4</a:t>
                      </a:r>
                      <a:r>
                        <a:rPr kumimoji="0" lang="de-DE" sz="2000" b="1" i="0" u="none" strike="noStrike" cap="none" normalizeH="0" baseline="0" smtClean="0">
                          <a:ln>
                            <a:noFill/>
                          </a:ln>
                          <a:solidFill>
                            <a:schemeClr val="tx1"/>
                          </a:solidFill>
                          <a:effectLst/>
                          <a:latin typeface="Arial" pitchFamily="34" charset="0"/>
                        </a:rPr>
                        <a:t> Mio.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en-GB" sz="2000" b="1" i="0" u="none" strike="noStrike" cap="none" normalizeH="0" baseline="0" smtClean="0">
                          <a:ln>
                            <a:noFill/>
                          </a:ln>
                          <a:solidFill>
                            <a:schemeClr val="tx1"/>
                          </a:solidFill>
                          <a:effectLst/>
                          <a:latin typeface="Arial" pitchFamily="34" charset="0"/>
                        </a:rPr>
                        <a:t>273.6</a:t>
                      </a:r>
                      <a:r>
                        <a:rPr kumimoji="0" lang="de-DE" sz="2000" b="1" i="0" u="none" strike="noStrike" cap="none" normalizeH="0" baseline="0" smtClean="0">
                          <a:ln>
                            <a:noFill/>
                          </a:ln>
                          <a:solidFill>
                            <a:schemeClr val="tx1"/>
                          </a:solidFill>
                          <a:effectLst/>
                          <a:latin typeface="Arial" pitchFamily="34" charset="0"/>
                        </a:rPr>
                        <a:t> Mio.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en-GB" sz="2000" b="1" i="0" u="none" strike="noStrike" cap="none" normalizeH="0" baseline="0" smtClean="0">
                          <a:ln>
                            <a:noFill/>
                          </a:ln>
                          <a:solidFill>
                            <a:schemeClr val="tx1"/>
                          </a:solidFill>
                          <a:effectLst/>
                          <a:latin typeface="Arial" pitchFamily="34" charset="0"/>
                        </a:rPr>
                        <a:t>22,041</a:t>
                      </a:r>
                      <a:r>
                        <a:rPr kumimoji="0" lang="de-DE" sz="2000" b="1" i="0" u="none" strike="noStrike" cap="none" normalizeH="0" baseline="0" smtClean="0">
                          <a:ln>
                            <a:noFill/>
                          </a:ln>
                          <a:solidFill>
                            <a:schemeClr val="tx1"/>
                          </a:solidFill>
                          <a:effectLst/>
                          <a:latin typeface="Arial" pitchFamily="34" charset="0"/>
                        </a:rPr>
                        <a:t> Mio. m</a:t>
                      </a:r>
                      <a:r>
                        <a:rPr kumimoji="0" lang="de-DE" sz="2000" b="1" i="0" u="none" strike="noStrike" cap="none" normalizeH="0" baseline="3000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rgbClr val="333333"/>
                          </a:solidFill>
                          <a:effectLst/>
                          <a:latin typeface="Calibri" pitchFamily="34" charset="0"/>
                          <a:cs typeface="Times New Roman" pitchFamily="18" charset="0"/>
                        </a:rPr>
                        <a:t>2050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en-GB" sz="2000" b="1" i="0" u="none" strike="noStrike" cap="none" normalizeH="0" baseline="0" smtClean="0">
                          <a:ln>
                            <a:noFill/>
                          </a:ln>
                          <a:solidFill>
                            <a:schemeClr val="tx1"/>
                          </a:solidFill>
                          <a:effectLst/>
                          <a:latin typeface="Arial" pitchFamily="34" charset="0"/>
                        </a:rPr>
                        <a:t>152.0</a:t>
                      </a:r>
                      <a:r>
                        <a:rPr kumimoji="0" lang="de-DE" sz="2000" b="1" i="0" u="none" strike="noStrike" cap="none" normalizeH="0" baseline="0" smtClean="0">
                          <a:ln>
                            <a:noFill/>
                          </a:ln>
                          <a:solidFill>
                            <a:schemeClr val="tx1"/>
                          </a:solidFill>
                          <a:effectLst/>
                          <a:latin typeface="Arial" pitchFamily="34" charset="0"/>
                        </a:rPr>
                        <a:t> Mio.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en-GB" sz="2000" b="1" i="0" u="none" strike="noStrike" cap="none" normalizeH="0" baseline="0" smtClean="0">
                          <a:ln>
                            <a:noFill/>
                          </a:ln>
                          <a:solidFill>
                            <a:schemeClr val="tx1"/>
                          </a:solidFill>
                          <a:effectLst/>
                          <a:latin typeface="Arial" pitchFamily="34" charset="0"/>
                        </a:rPr>
                        <a:t>259.8</a:t>
                      </a:r>
                      <a:r>
                        <a:rPr kumimoji="0" lang="de-DE" sz="2000" b="1" i="0" u="none" strike="noStrike" cap="none" normalizeH="0" baseline="0" smtClean="0">
                          <a:ln>
                            <a:noFill/>
                          </a:ln>
                          <a:solidFill>
                            <a:schemeClr val="tx1"/>
                          </a:solidFill>
                          <a:effectLst/>
                          <a:latin typeface="Arial" pitchFamily="34" charset="0"/>
                        </a:rPr>
                        <a:t> Mio.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en-GB" sz="2000" b="1" i="0" u="none" strike="noStrike" cap="none" normalizeH="0" baseline="0" smtClean="0">
                          <a:ln>
                            <a:noFill/>
                          </a:ln>
                          <a:solidFill>
                            <a:schemeClr val="tx1"/>
                          </a:solidFill>
                          <a:effectLst/>
                          <a:latin typeface="Arial" pitchFamily="34" charset="0"/>
                        </a:rPr>
                        <a:t>22,320</a:t>
                      </a:r>
                      <a:r>
                        <a:rPr kumimoji="0" lang="de-DE" sz="2000" b="1" i="0" u="none" strike="noStrike" cap="none" normalizeH="0" baseline="0" smtClean="0">
                          <a:ln>
                            <a:noFill/>
                          </a:ln>
                          <a:solidFill>
                            <a:schemeClr val="tx1"/>
                          </a:solidFill>
                          <a:effectLst/>
                          <a:latin typeface="Arial" pitchFamily="34" charset="0"/>
                        </a:rPr>
                        <a:t> Mio. m</a:t>
                      </a:r>
                      <a:r>
                        <a:rPr kumimoji="0" lang="de-DE" sz="2000" b="1" i="0" u="none" strike="noStrike" cap="none" normalizeH="0" baseline="3000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8787" name="Line 35"/>
          <p:cNvSpPr>
            <a:spLocks noChangeShapeType="1"/>
          </p:cNvSpPr>
          <p:nvPr/>
        </p:nvSpPr>
        <p:spPr bwMode="auto">
          <a:xfrm>
            <a:off x="160338" y="1412875"/>
            <a:ext cx="8856662" cy="0"/>
          </a:xfrm>
          <a:prstGeom prst="line">
            <a:avLst/>
          </a:prstGeom>
          <a:noFill/>
          <a:ln w="190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graphicFrame>
        <p:nvGraphicFramePr>
          <p:cNvPr id="458835" name="Group 83"/>
          <p:cNvGraphicFramePr>
            <a:graphicFrameLocks noGrp="1"/>
          </p:cNvGraphicFramePr>
          <p:nvPr>
            <p:ph sz="half" idx="1"/>
          </p:nvPr>
        </p:nvGraphicFramePr>
        <p:xfrm>
          <a:off x="323850" y="4365625"/>
          <a:ext cx="8351838" cy="2149158"/>
        </p:xfrm>
        <a:graphic>
          <a:graphicData uri="http://schemas.openxmlformats.org/drawingml/2006/table">
            <a:tbl>
              <a:tblPr/>
              <a:tblGrid>
                <a:gridCol w="2016125"/>
                <a:gridCol w="1325563"/>
                <a:gridCol w="1668462"/>
                <a:gridCol w="1671638"/>
                <a:gridCol w="1670050"/>
              </a:tblGrid>
              <a:tr h="503238">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endParaRPr kumimoji="0" lang="de-DE" sz="2000" b="1"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endParaRPr kumimoji="0" lang="de-DE" sz="2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chemeClr val="tx1"/>
                          </a:solidFill>
                          <a:effectLst/>
                          <a:latin typeface="Arial" pitchFamily="34" charset="0"/>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chemeClr val="tx1"/>
                          </a:solidFill>
                          <a:effectLst/>
                          <a:latin typeface="Arial" pitchFamily="34" charset="0"/>
                        </a:rPr>
                        <a:t>2030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chemeClr val="tx1"/>
                          </a:solidFill>
                          <a:effectLst/>
                          <a:latin typeface="Arial" pitchFamily="34" charset="0"/>
                        </a:rPr>
                        <a:t>2050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chemeClr val="tx1"/>
                          </a:solidFill>
                          <a:effectLst/>
                          <a:latin typeface="Arial" pitchFamily="34" charset="0"/>
                        </a:rPr>
                        <a:t>Passenger transport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chemeClr val="tx1"/>
                          </a:solidFill>
                          <a:effectLst/>
                          <a:latin typeface="Arial" pitchFamily="34" charset="0"/>
                        </a:rPr>
                        <a:t>Billion pkm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chemeClr val="tx1"/>
                          </a:solidFill>
                          <a:effectLst/>
                          <a:latin typeface="Arial" pitchFamily="34" charset="0"/>
                        </a:rPr>
                        <a:t>5826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chemeClr val="tx1"/>
                          </a:solidFill>
                          <a:effectLst/>
                          <a:latin typeface="Arial" pitchFamily="34" charset="0"/>
                        </a:rPr>
                        <a:t>6742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chemeClr val="tx1"/>
                          </a:solidFill>
                          <a:effectLst/>
                          <a:latin typeface="Arial" pitchFamily="34" charset="0"/>
                        </a:rPr>
                        <a:t>6914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chemeClr val="tx1"/>
                          </a:solidFill>
                          <a:effectLst/>
                          <a:latin typeface="Arial" pitchFamily="34" charset="0"/>
                        </a:rPr>
                        <a:t>Freight transport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chemeClr val="tx1"/>
                          </a:solidFill>
                          <a:effectLst/>
                          <a:latin typeface="Arial" pitchFamily="34" charset="0"/>
                        </a:rPr>
                        <a:t>Billion tkm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chemeClr val="tx1"/>
                          </a:solidFill>
                          <a:effectLst/>
                          <a:latin typeface="Arial" pitchFamily="34" charset="0"/>
                        </a:rPr>
                        <a:t>2538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chemeClr val="tx1"/>
                          </a:solidFill>
                          <a:effectLst/>
                          <a:latin typeface="Arial" pitchFamily="34" charset="0"/>
                        </a:rPr>
                        <a:t>3745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smtClean="0">
                          <a:ln>
                            <a:noFill/>
                          </a:ln>
                          <a:solidFill>
                            <a:schemeClr val="tx1"/>
                          </a:solidFill>
                          <a:effectLst/>
                          <a:latin typeface="Arial" pitchFamily="34" charset="0"/>
                        </a:rPr>
                        <a:t>4117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de-DE" sz="2800"/>
              <a:t>Invest costs of new renewable power plants in TIMES PanEU (excerpt)</a:t>
            </a:r>
          </a:p>
        </p:txBody>
      </p:sp>
      <p:pic>
        <p:nvPicPr>
          <p:cNvPr id="2304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308100"/>
            <a:ext cx="9085263" cy="543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r>
              <a:rPr lang="de-DE"/>
              <a:t>Scenario generation:</a:t>
            </a:r>
          </a:p>
        </p:txBody>
      </p:sp>
      <p:sp>
        <p:nvSpPr>
          <p:cNvPr id="379907" name="Rectangle 3"/>
          <p:cNvSpPr>
            <a:spLocks noGrp="1" noChangeArrowheads="1"/>
          </p:cNvSpPr>
          <p:nvPr>
            <p:ph type="body" idx="1"/>
          </p:nvPr>
        </p:nvSpPr>
        <p:spPr>
          <a:xfrm>
            <a:off x="179388" y="1484313"/>
            <a:ext cx="8424862" cy="4838700"/>
          </a:xfrm>
        </p:spPr>
        <p:txBody>
          <a:bodyPr/>
          <a:lstStyle/>
          <a:p>
            <a:r>
              <a:rPr lang="de-DE" sz="2400" b="1"/>
              <a:t>Energy supply: </a:t>
            </a:r>
          </a:p>
          <a:p>
            <a:pPr>
              <a:buFont typeface="Arial" pitchFamily="34" charset="0"/>
              <a:buNone/>
            </a:pPr>
            <a:r>
              <a:rPr lang="de-DE" sz="2400" b="1"/>
              <a:t>	Minimizing energy service supply costs while observing constraints (e.g. maximum CO2 emissions): use of TIMES</a:t>
            </a:r>
          </a:p>
          <a:p>
            <a:pPr>
              <a:buSzPct val="200000"/>
              <a:buFontTx/>
              <a:buChar char="•"/>
            </a:pPr>
            <a:r>
              <a:rPr lang="de-DE" sz="2400" b="1"/>
              <a:t>Transport:</a:t>
            </a:r>
          </a:p>
          <a:p>
            <a:pPr>
              <a:buFont typeface="Arial" pitchFamily="34" charset="0"/>
              <a:buNone/>
            </a:pPr>
            <a:r>
              <a:rPr lang="de-DE" sz="2400" b="1"/>
              <a:t>	Simulation using a stock-activity-emission factor data base, partly data from TREMOVE</a:t>
            </a:r>
          </a:p>
          <a:p>
            <a:pPr>
              <a:buSzPct val="200000"/>
              <a:buFontTx/>
              <a:buChar char="•"/>
            </a:pPr>
            <a:r>
              <a:rPr lang="de-DE" sz="2400" b="1"/>
              <a:t>Agriculture: </a:t>
            </a:r>
          </a:p>
          <a:p>
            <a:pPr>
              <a:buFont typeface="Arial" pitchFamily="34" charset="0"/>
              <a:buNone/>
            </a:pPr>
            <a:r>
              <a:rPr lang="de-DE" sz="2400" b="1"/>
              <a:t>	use of scenarios from the IMAGE model for food production,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179388" y="549275"/>
            <a:ext cx="8424862" cy="720725"/>
          </a:xfrm>
          <a:noFill/>
          <a:ln/>
        </p:spPr>
        <p:txBody>
          <a:bodyPr/>
          <a:lstStyle/>
          <a:p>
            <a:r>
              <a:rPr lang="en-GB"/>
              <a:t>Primary energy consumption (EU27)</a:t>
            </a:r>
            <a:r>
              <a:rPr lang="de-DE"/>
              <a:t> </a:t>
            </a:r>
          </a:p>
        </p:txBody>
      </p:sp>
      <p:pic>
        <p:nvPicPr>
          <p:cNvPr id="3829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00" y="1204913"/>
            <a:ext cx="8570913" cy="531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4416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ChangeArrowheads="1"/>
          </p:cNvSpPr>
          <p:nvPr/>
        </p:nvSpPr>
        <p:spPr bwMode="auto">
          <a:xfrm>
            <a:off x="0" y="608013"/>
            <a:ext cx="9144000" cy="792162"/>
          </a:xfrm>
          <a:prstGeom prst="rect">
            <a:avLst/>
          </a:prstGeom>
          <a:solidFill>
            <a:srgbClr val="E6EFF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70691" name="Rectangle 3"/>
          <p:cNvSpPr>
            <a:spLocks noGrp="1" noChangeArrowheads="1"/>
          </p:cNvSpPr>
          <p:nvPr>
            <p:ph type="title"/>
          </p:nvPr>
        </p:nvSpPr>
        <p:spPr>
          <a:xfrm>
            <a:off x="395288" y="692150"/>
            <a:ext cx="7921625" cy="720725"/>
          </a:xfrm>
          <a:noFill/>
          <a:ln/>
        </p:spPr>
        <p:txBody>
          <a:bodyPr/>
          <a:lstStyle/>
          <a:p>
            <a:r>
              <a:rPr lang="de-DE">
                <a:effectLst>
                  <a:outerShdw blurRad="38100" dist="38100" dir="2700000" algn="tl">
                    <a:srgbClr val="C0C0C0"/>
                  </a:outerShdw>
                </a:effectLst>
              </a:rPr>
              <a:t>Common Case Study Overview</a:t>
            </a:r>
          </a:p>
        </p:txBody>
      </p:sp>
      <p:sp>
        <p:nvSpPr>
          <p:cNvPr id="370692" name="Rectangle 4"/>
          <p:cNvSpPr>
            <a:spLocks noGrp="1" noChangeArrowheads="1"/>
          </p:cNvSpPr>
          <p:nvPr>
            <p:ph type="body" idx="1"/>
          </p:nvPr>
        </p:nvSpPr>
        <p:spPr>
          <a:xfrm>
            <a:off x="323850" y="1635125"/>
            <a:ext cx="8351838" cy="4079875"/>
          </a:xfrm>
        </p:spPr>
        <p:txBody>
          <a:bodyPr/>
          <a:lstStyle/>
          <a:p>
            <a:pPr>
              <a:lnSpc>
                <a:spcPct val="110000"/>
              </a:lnSpc>
              <a:spcBef>
                <a:spcPct val="50000"/>
              </a:spcBef>
            </a:pPr>
            <a:r>
              <a:rPr lang="en-US" sz="2800" b="1"/>
              <a:t>Aim: to demonstrate the application of the INTARESE/HEIMTSA methodology for integrated environmental health impact assessment by carrying out an assessment of environmental health impacts of high-level, cross-cutting policy issues at EU level</a:t>
            </a:r>
          </a:p>
          <a:p>
            <a:pPr>
              <a:lnSpc>
                <a:spcPct val="110000"/>
              </a:lnSpc>
              <a:spcBef>
                <a:spcPct val="50000"/>
              </a:spcBef>
            </a:pPr>
            <a:r>
              <a:rPr lang="en-US" sz="2400" b="1"/>
              <a:t>Main Tasks:</a:t>
            </a:r>
          </a:p>
          <a:p>
            <a:pPr>
              <a:lnSpc>
                <a:spcPct val="110000"/>
              </a:lnSpc>
              <a:spcBef>
                <a:spcPct val="50000"/>
              </a:spcBef>
              <a:buFont typeface="Arial" pitchFamily="34" charset="0"/>
              <a:buNone/>
            </a:pPr>
            <a:r>
              <a:rPr lang="en-US" sz="2400" b="1"/>
              <a:t>Issue Framing         Design         Execution        Appraisal              </a:t>
            </a:r>
          </a:p>
        </p:txBody>
      </p:sp>
      <p:sp>
        <p:nvSpPr>
          <p:cNvPr id="370693" name="AutoShape 5"/>
          <p:cNvSpPr>
            <a:spLocks noChangeArrowheads="1"/>
          </p:cNvSpPr>
          <p:nvPr/>
        </p:nvSpPr>
        <p:spPr bwMode="auto">
          <a:xfrm>
            <a:off x="2555875" y="5229225"/>
            <a:ext cx="649288" cy="503238"/>
          </a:xfrm>
          <a:prstGeom prst="rightArrow">
            <a:avLst>
              <a:gd name="adj1" fmla="val 50000"/>
              <a:gd name="adj2" fmla="val 32256"/>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370694" name="AutoShape 6"/>
          <p:cNvSpPr>
            <a:spLocks noChangeArrowheads="1"/>
          </p:cNvSpPr>
          <p:nvPr/>
        </p:nvSpPr>
        <p:spPr bwMode="auto">
          <a:xfrm>
            <a:off x="4284663" y="5229225"/>
            <a:ext cx="647700" cy="503238"/>
          </a:xfrm>
          <a:prstGeom prst="rightArrow">
            <a:avLst>
              <a:gd name="adj1" fmla="val 50000"/>
              <a:gd name="adj2" fmla="val 32177"/>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370695" name="AutoShape 7"/>
          <p:cNvSpPr>
            <a:spLocks noChangeArrowheads="1"/>
          </p:cNvSpPr>
          <p:nvPr/>
        </p:nvSpPr>
        <p:spPr bwMode="auto">
          <a:xfrm>
            <a:off x="6516688" y="5229225"/>
            <a:ext cx="574675" cy="503238"/>
          </a:xfrm>
          <a:prstGeom prst="rightArrow">
            <a:avLst>
              <a:gd name="adj1" fmla="val 50000"/>
              <a:gd name="adj2" fmla="val 28549"/>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179388" y="549275"/>
            <a:ext cx="8424862" cy="720725"/>
          </a:xfrm>
          <a:noFill/>
          <a:ln/>
        </p:spPr>
        <p:txBody>
          <a:bodyPr/>
          <a:lstStyle/>
          <a:p>
            <a:r>
              <a:rPr lang="en-GB"/>
              <a:t>Final energy consumption by fuel</a:t>
            </a:r>
            <a:r>
              <a:rPr lang="de-DE"/>
              <a:t> </a:t>
            </a:r>
            <a:r>
              <a:rPr lang="en-GB"/>
              <a:t>(EU27)</a:t>
            </a:r>
            <a:r>
              <a:rPr lang="de-DE"/>
              <a:t> </a:t>
            </a:r>
          </a:p>
        </p:txBody>
      </p:sp>
      <p:pic>
        <p:nvPicPr>
          <p:cNvPr id="387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1189038"/>
            <a:ext cx="8713788" cy="540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36513" y="549275"/>
            <a:ext cx="9972676" cy="720725"/>
          </a:xfrm>
          <a:noFill/>
          <a:ln/>
        </p:spPr>
        <p:txBody>
          <a:bodyPr/>
          <a:lstStyle/>
          <a:p>
            <a:r>
              <a:rPr lang="en-GB" sz="2800"/>
              <a:t>Primary energy consumption of renewable energy (EU27)</a:t>
            </a:r>
            <a:r>
              <a:rPr lang="de-DE" sz="2800"/>
              <a:t> </a:t>
            </a:r>
          </a:p>
        </p:txBody>
      </p:sp>
      <p:pic>
        <p:nvPicPr>
          <p:cNvPr id="3840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0" y="1125538"/>
            <a:ext cx="9220200" cy="572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179388" y="549275"/>
            <a:ext cx="8424862" cy="720725"/>
          </a:xfrm>
          <a:noFill/>
          <a:ln/>
        </p:spPr>
        <p:txBody>
          <a:bodyPr/>
          <a:lstStyle/>
          <a:p>
            <a:r>
              <a:rPr lang="en-GB"/>
              <a:t>Biomass utilization by application (EU27)</a:t>
            </a:r>
            <a:r>
              <a:rPr lang="de-DE"/>
              <a:t> </a:t>
            </a:r>
          </a:p>
        </p:txBody>
      </p:sp>
      <p:pic>
        <p:nvPicPr>
          <p:cNvPr id="385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00" y="1052513"/>
            <a:ext cx="8931275"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88610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36513" y="549275"/>
            <a:ext cx="10296526" cy="720725"/>
          </a:xfrm>
          <a:noFill/>
          <a:ln/>
        </p:spPr>
        <p:txBody>
          <a:bodyPr/>
          <a:lstStyle/>
          <a:p>
            <a:r>
              <a:rPr lang="en-GB" sz="2800"/>
              <a:t>Biomass utilization by sector (EU27, direct + indirect use)</a:t>
            </a:r>
            <a:r>
              <a:rPr lang="de-DE" sz="2800"/>
              <a:t> </a:t>
            </a:r>
          </a:p>
        </p:txBody>
      </p:sp>
      <p:pic>
        <p:nvPicPr>
          <p:cNvPr id="386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052513"/>
            <a:ext cx="8931275"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42957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179388" y="549275"/>
            <a:ext cx="8424862" cy="720725"/>
          </a:xfrm>
          <a:noFill/>
          <a:ln/>
        </p:spPr>
        <p:txBody>
          <a:bodyPr/>
          <a:lstStyle/>
          <a:p>
            <a:r>
              <a:rPr lang="en-GB"/>
              <a:t>Net Electricity Generation (EU27)</a:t>
            </a:r>
            <a:r>
              <a:rPr lang="de-DE"/>
              <a:t> </a:t>
            </a:r>
          </a:p>
        </p:txBody>
      </p:sp>
      <p:pic>
        <p:nvPicPr>
          <p:cNvPr id="388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196975"/>
            <a:ext cx="8570912" cy="531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179388" y="549275"/>
            <a:ext cx="8424862" cy="720725"/>
          </a:xfrm>
          <a:noFill/>
          <a:ln/>
        </p:spPr>
        <p:txBody>
          <a:bodyPr/>
          <a:lstStyle/>
          <a:p>
            <a:r>
              <a:rPr lang="en-GB"/>
              <a:t>Vehicle Stock of cars by technology (EU27)</a:t>
            </a:r>
            <a:r>
              <a:rPr lang="de-DE"/>
              <a:t> </a:t>
            </a:r>
          </a:p>
        </p:txBody>
      </p:sp>
      <p:pic>
        <p:nvPicPr>
          <p:cNvPr id="393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33463"/>
            <a:ext cx="8964613" cy="556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3220" name="Text Box 4"/>
          <p:cNvSpPr txBox="1">
            <a:spLocks noChangeArrowheads="1"/>
          </p:cNvSpPr>
          <p:nvPr/>
        </p:nvSpPr>
        <p:spPr bwMode="auto">
          <a:xfrm>
            <a:off x="6659563" y="4967288"/>
            <a:ext cx="2735262"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100"/>
              <a:t>ICE: Internal combustion engine</a:t>
            </a:r>
          </a:p>
          <a:p>
            <a:r>
              <a:rPr lang="en-GB" sz="1100"/>
              <a:t>HEV: Hybrid electric vehicle</a:t>
            </a:r>
          </a:p>
          <a:p>
            <a:r>
              <a:rPr lang="en-GB" sz="1100"/>
              <a:t>BEV: Battery electric vehicle</a:t>
            </a:r>
          </a:p>
          <a:p>
            <a:r>
              <a:rPr lang="en-GB" sz="1100"/>
              <a:t>PHEV: Plug-in hybrid electric vehicle</a:t>
            </a:r>
          </a:p>
          <a:p>
            <a:r>
              <a:rPr lang="en-GB" sz="1100"/>
              <a:t>FCEV: Fuel cell electric vehicle</a:t>
            </a:r>
            <a:endParaRPr lang="de-DE" sz="11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107950" y="549275"/>
            <a:ext cx="9217025" cy="720725"/>
          </a:xfrm>
          <a:noFill/>
          <a:ln/>
        </p:spPr>
        <p:txBody>
          <a:bodyPr/>
          <a:lstStyle/>
          <a:p>
            <a:r>
              <a:rPr lang="en-GB" sz="2800"/>
              <a:t>Vehicle Stock of buses and trucks by technology (EU27)</a:t>
            </a:r>
            <a:r>
              <a:rPr lang="de-DE" sz="2800"/>
              <a:t> </a:t>
            </a:r>
          </a:p>
        </p:txBody>
      </p:sp>
      <p:pic>
        <p:nvPicPr>
          <p:cNvPr id="394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1052513"/>
            <a:ext cx="8931275" cy="554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4244" name="Text Box 4"/>
          <p:cNvSpPr txBox="1">
            <a:spLocks noChangeArrowheads="1"/>
          </p:cNvSpPr>
          <p:nvPr/>
        </p:nvSpPr>
        <p:spPr bwMode="auto">
          <a:xfrm>
            <a:off x="6659563" y="4967288"/>
            <a:ext cx="2735262"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100"/>
              <a:t>ICE: Internal combustion engine</a:t>
            </a:r>
          </a:p>
          <a:p>
            <a:r>
              <a:rPr lang="en-GB" sz="1100"/>
              <a:t>HEV: Hybrid electric vehicle</a:t>
            </a:r>
          </a:p>
          <a:p>
            <a:r>
              <a:rPr lang="en-GB" sz="1100"/>
              <a:t>BEV: Battery electric vehicle</a:t>
            </a:r>
          </a:p>
          <a:p>
            <a:r>
              <a:rPr lang="en-GB" sz="1100"/>
              <a:t>PHEV: Plug-in hybrid electric vehicle</a:t>
            </a:r>
          </a:p>
          <a:p>
            <a:r>
              <a:rPr lang="en-GB" sz="1100"/>
              <a:t>FCEV: Fuel cell electric vehicle</a:t>
            </a:r>
            <a:endParaRPr lang="de-DE" sz="1100"/>
          </a:p>
        </p:txBody>
      </p:sp>
    </p:spTree>
    <p:extLst>
      <p:ext uri="{BB962C8B-B14F-4D97-AF65-F5344CB8AC3E}">
        <p14:creationId xmlns:p14="http://schemas.microsoft.com/office/powerpoint/2010/main" val="331559136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179388" y="549275"/>
            <a:ext cx="8424862" cy="720725"/>
          </a:xfrm>
          <a:noFill/>
          <a:ln/>
        </p:spPr>
        <p:txBody>
          <a:bodyPr/>
          <a:lstStyle/>
          <a:p>
            <a:r>
              <a:rPr lang="en-GB" sz="2800"/>
              <a:t>Final energy consumption transport by fuel (EU27)</a:t>
            </a:r>
            <a:r>
              <a:rPr lang="de-DE" sz="2800"/>
              <a:t> </a:t>
            </a:r>
          </a:p>
        </p:txBody>
      </p:sp>
      <p:pic>
        <p:nvPicPr>
          <p:cNvPr id="391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92213"/>
            <a:ext cx="8156575" cy="59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64874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179388" y="549275"/>
            <a:ext cx="8785225" cy="720725"/>
          </a:xfrm>
          <a:noFill/>
          <a:ln/>
        </p:spPr>
        <p:txBody>
          <a:bodyPr/>
          <a:lstStyle/>
          <a:p>
            <a:r>
              <a:rPr lang="en-GB" sz="2800"/>
              <a:t>Final energy consumption transport by mode (EU27)</a:t>
            </a:r>
            <a:r>
              <a:rPr lang="de-DE" sz="2800"/>
              <a:t> </a:t>
            </a:r>
          </a:p>
        </p:txBody>
      </p:sp>
      <p:pic>
        <p:nvPicPr>
          <p:cNvPr id="392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1177925"/>
            <a:ext cx="8532812" cy="599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44023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179388" y="763588"/>
            <a:ext cx="8964612" cy="720725"/>
          </a:xfrm>
          <a:noFill/>
          <a:ln/>
        </p:spPr>
        <p:txBody>
          <a:bodyPr/>
          <a:lstStyle/>
          <a:p>
            <a:r>
              <a:rPr lang="en-GB" sz="2800"/>
              <a:t>Average specific CO</a:t>
            </a:r>
            <a:r>
              <a:rPr lang="en-GB" sz="2800" baseline="-25000"/>
              <a:t>2</a:t>
            </a:r>
            <a:r>
              <a:rPr lang="en-GB" sz="2800"/>
              <a:t>-emissions and fuel consumption of passenger cars (EU27)</a:t>
            </a:r>
            <a:r>
              <a:rPr lang="de-DE" sz="2800"/>
              <a:t> </a:t>
            </a:r>
          </a:p>
        </p:txBody>
      </p:sp>
      <p:pic>
        <p:nvPicPr>
          <p:cNvPr id="395267" name="Picture 3"/>
          <p:cNvPicPr>
            <a:picLocks noChangeAspect="1" noChangeArrowheads="1"/>
          </p:cNvPicPr>
          <p:nvPr/>
        </p:nvPicPr>
        <p:blipFill>
          <a:blip r:embed="rId2">
            <a:extLst>
              <a:ext uri="{28A0092B-C50C-407E-A947-70E740481C1C}">
                <a14:useLocalDpi xmlns:a14="http://schemas.microsoft.com/office/drawing/2010/main" val="0"/>
              </a:ext>
            </a:extLst>
          </a:blip>
          <a:srcRect b="37163"/>
          <a:stretch>
            <a:fillRect/>
          </a:stretch>
        </p:blipFill>
        <p:spPr bwMode="auto">
          <a:xfrm>
            <a:off x="20638" y="1566863"/>
            <a:ext cx="9088437" cy="517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17451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xfrm>
            <a:off x="250825" y="692150"/>
            <a:ext cx="8424863" cy="5430838"/>
          </a:xfrm>
        </p:spPr>
        <p:txBody>
          <a:bodyPr/>
          <a:lstStyle/>
          <a:p>
            <a:pPr>
              <a:buFont typeface="Arial" pitchFamily="34" charset="0"/>
              <a:buNone/>
            </a:pPr>
            <a:r>
              <a:rPr lang="en-US" sz="3200" b="1"/>
              <a:t>Issue Framing:</a:t>
            </a:r>
          </a:p>
          <a:p>
            <a:pPr>
              <a:buFont typeface="Arial" pitchFamily="34" charset="0"/>
              <a:buNone/>
            </a:pPr>
            <a:r>
              <a:rPr lang="en-US" b="1"/>
              <a:t>Main criteria for selecting policies and measures for mitigation of and adaptation to climate change: </a:t>
            </a:r>
          </a:p>
          <a:p>
            <a:pPr>
              <a:buFont typeface="Wingdings" pitchFamily="2" charset="2"/>
              <a:buChar char="Ø"/>
            </a:pPr>
            <a:r>
              <a:rPr lang="en-US" b="1"/>
              <a:t>reduction of CO2</a:t>
            </a:r>
            <a:r>
              <a:rPr lang="en-US" b="1" baseline="-25000"/>
              <a:t>eq</a:t>
            </a:r>
            <a:r>
              <a:rPr lang="en-US" b="1"/>
              <a:t>. emissions (mitigation)</a:t>
            </a:r>
          </a:p>
          <a:p>
            <a:pPr>
              <a:buFont typeface="Wingdings" pitchFamily="2" charset="2"/>
              <a:buChar char="Ø"/>
            </a:pPr>
            <a:r>
              <a:rPr lang="en-US" b="1"/>
              <a:t>reduction of climate change impacts (adaptation)</a:t>
            </a:r>
          </a:p>
          <a:p>
            <a:pPr>
              <a:buFont typeface="Wingdings" pitchFamily="2" charset="2"/>
              <a:buChar char="Ø"/>
            </a:pPr>
            <a:r>
              <a:rPr lang="en-US" b="1"/>
              <a:t>costs and distribution of costs (who pays how much)</a:t>
            </a:r>
          </a:p>
          <a:p>
            <a:pPr>
              <a:buFontTx/>
              <a:buNone/>
            </a:pPr>
            <a:r>
              <a:rPr lang="en-US" b="1"/>
              <a:t>However: </a:t>
            </a:r>
          </a:p>
          <a:p>
            <a:pPr>
              <a:buFontTx/>
              <a:buNone/>
            </a:pPr>
            <a:r>
              <a:rPr lang="en-US" b="1"/>
              <a:t>Relevant side benefits or side detriments might exist, especially secondary environmental health impacts. </a:t>
            </a:r>
          </a:p>
          <a:p>
            <a:pPr>
              <a:buFontTx/>
              <a:buNone/>
            </a:pPr>
            <a:r>
              <a:rPr lang="en-US" sz="1800" b="1"/>
              <a:t>Examples: production and burning of biomass, renewables and nuclear instead of coal and gas for electricity production, lower air exchange rate indoors, wood stoves indoors…  </a:t>
            </a:r>
          </a:p>
          <a:p>
            <a:pPr>
              <a:buFontTx/>
              <a:buNone/>
            </a:pPr>
            <a:r>
              <a:rPr lang="en-US" b="1"/>
              <a:t>These side effects should be taken into account, if relevant!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144463" y="692150"/>
            <a:ext cx="8964612" cy="720725"/>
          </a:xfrm>
          <a:noFill/>
          <a:ln/>
        </p:spPr>
        <p:txBody>
          <a:bodyPr/>
          <a:lstStyle/>
          <a:p>
            <a:r>
              <a:rPr lang="en-GB" sz="2800"/>
              <a:t>Average specific CO2-emissions and fuel consumption of trucks and buses (EU27)</a:t>
            </a:r>
            <a:r>
              <a:rPr lang="de-DE" sz="2800"/>
              <a:t> </a:t>
            </a:r>
          </a:p>
        </p:txBody>
      </p:sp>
      <p:pic>
        <p:nvPicPr>
          <p:cNvPr id="396291" name="Picture 3"/>
          <p:cNvPicPr>
            <a:picLocks noChangeAspect="1" noChangeArrowheads="1"/>
          </p:cNvPicPr>
          <p:nvPr/>
        </p:nvPicPr>
        <p:blipFill>
          <a:blip r:embed="rId2">
            <a:extLst>
              <a:ext uri="{28A0092B-C50C-407E-A947-70E740481C1C}">
                <a14:useLocalDpi xmlns:a14="http://schemas.microsoft.com/office/drawing/2010/main" val="0"/>
              </a:ext>
            </a:extLst>
          </a:blip>
          <a:srcRect b="37384"/>
          <a:stretch>
            <a:fillRect/>
          </a:stretch>
        </p:blipFill>
        <p:spPr bwMode="auto">
          <a:xfrm>
            <a:off x="71438" y="1603375"/>
            <a:ext cx="9109075" cy="513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98607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250825" y="549275"/>
            <a:ext cx="8424863" cy="720725"/>
          </a:xfrm>
          <a:noFill/>
          <a:ln/>
        </p:spPr>
        <p:txBody>
          <a:bodyPr/>
          <a:lstStyle/>
          <a:p>
            <a:r>
              <a:rPr lang="de-DE" sz="2400"/>
              <a:t>Total land requirement for crop production – upper bound</a:t>
            </a:r>
          </a:p>
        </p:txBody>
      </p:sp>
      <p:pic>
        <p:nvPicPr>
          <p:cNvPr id="419844" name="Picture 4" descr="Unbenan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28775"/>
            <a:ext cx="8604250" cy="4465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196975"/>
            <a:ext cx="8604250" cy="534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1955" name="Rectangle 3"/>
          <p:cNvSpPr>
            <a:spLocks noGrp="1" noChangeArrowheads="1"/>
          </p:cNvSpPr>
          <p:nvPr>
            <p:ph type="title"/>
          </p:nvPr>
        </p:nvSpPr>
        <p:spPr>
          <a:xfrm>
            <a:off x="179388" y="549275"/>
            <a:ext cx="8424862" cy="720725"/>
          </a:xfrm>
          <a:noFill/>
          <a:ln/>
        </p:spPr>
        <p:txBody>
          <a:bodyPr/>
          <a:lstStyle/>
          <a:p>
            <a:r>
              <a:rPr lang="en-GB"/>
              <a:t>Emissions of CO</a:t>
            </a:r>
            <a:r>
              <a:rPr lang="en-GB" baseline="-25000"/>
              <a:t>2</a:t>
            </a:r>
            <a:r>
              <a:rPr lang="en-GB"/>
              <a:t> by sector (EU27)</a:t>
            </a:r>
            <a:r>
              <a:rPr lang="de-DE"/>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GB"/>
              <a:t>Households and Trade and Commerce</a:t>
            </a:r>
          </a:p>
        </p:txBody>
      </p:sp>
      <p:sp>
        <p:nvSpPr>
          <p:cNvPr id="234499" name="Rectangle 3"/>
          <p:cNvSpPr>
            <a:spLocks noGrp="1" noChangeArrowheads="1"/>
          </p:cNvSpPr>
          <p:nvPr>
            <p:ph type="body" idx="1"/>
          </p:nvPr>
        </p:nvSpPr>
        <p:spPr>
          <a:xfrm>
            <a:off x="250825" y="1557338"/>
            <a:ext cx="8424863" cy="3800475"/>
          </a:xfrm>
        </p:spPr>
        <p:txBody>
          <a:bodyPr/>
          <a:lstStyle/>
          <a:p>
            <a:r>
              <a:rPr lang="en-GB" b="1"/>
              <a:t>Increasing electricity demand due to increasing use of electric and electronic devices and more air conditioning</a:t>
            </a:r>
          </a:p>
          <a:p>
            <a:r>
              <a:rPr lang="en-GB" b="1"/>
              <a:t>Insulation leads to decreasing demand for heating</a:t>
            </a:r>
          </a:p>
          <a:p>
            <a:pPr>
              <a:buFont typeface="Arial" charset="0"/>
              <a:buNone/>
            </a:pPr>
            <a:endParaRPr lang="en-GB" b="1"/>
          </a:p>
          <a:p>
            <a:pPr>
              <a:buFont typeface="Arial" charset="0"/>
              <a:buNone/>
            </a:pPr>
            <a:r>
              <a:rPr lang="en-GB" b="1"/>
              <a:t>Reference: more gas, wood, solar thermal</a:t>
            </a:r>
          </a:p>
          <a:p>
            <a:pPr>
              <a:buFont typeface="Arial" charset="0"/>
              <a:buNone/>
            </a:pPr>
            <a:endParaRPr lang="en-GB" b="1"/>
          </a:p>
          <a:p>
            <a:pPr>
              <a:buFont typeface="Arial" charset="0"/>
              <a:buNone/>
            </a:pPr>
            <a:r>
              <a:rPr lang="en-GB" b="1"/>
              <a:t>Climate scenario: further enhanced insulation; </a:t>
            </a:r>
          </a:p>
          <a:p>
            <a:pPr>
              <a:buFont typeface="Arial" charset="0"/>
              <a:buNone/>
            </a:pPr>
            <a:r>
              <a:rPr lang="en-GB" b="1"/>
              <a:t>use of electric and gas heat pumps; </a:t>
            </a:r>
          </a:p>
          <a:p>
            <a:pPr>
              <a:buFont typeface="Arial" charset="0"/>
              <a:buNone/>
            </a:pPr>
            <a:r>
              <a:rPr lang="en-GB" b="1"/>
              <a:t>to less extent use of heat from decentralised CHP plants using gas</a:t>
            </a:r>
          </a:p>
        </p:txBody>
      </p:sp>
    </p:spTree>
    <p:extLst>
      <p:ext uri="{BB962C8B-B14F-4D97-AF65-F5344CB8AC3E}">
        <p14:creationId xmlns:p14="http://schemas.microsoft.com/office/powerpoint/2010/main" val="337311112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GB"/>
              <a:t>Industry</a:t>
            </a:r>
          </a:p>
        </p:txBody>
      </p:sp>
      <p:sp>
        <p:nvSpPr>
          <p:cNvPr id="233475" name="Rectangle 3"/>
          <p:cNvSpPr>
            <a:spLocks noGrp="1" noChangeArrowheads="1"/>
          </p:cNvSpPr>
          <p:nvPr>
            <p:ph type="body" idx="1"/>
          </p:nvPr>
        </p:nvSpPr>
        <p:spPr>
          <a:xfrm>
            <a:off x="250825" y="1557338"/>
            <a:ext cx="8424863" cy="3451225"/>
          </a:xfrm>
        </p:spPr>
        <p:txBody>
          <a:bodyPr/>
          <a:lstStyle/>
          <a:p>
            <a:r>
              <a:rPr lang="en-GB" sz="2400" b="1" dirty="0"/>
              <a:t>Processes (production of iron &amp; steel, cement, paper and chemicals) cause highest energy demand</a:t>
            </a:r>
          </a:p>
          <a:p>
            <a:r>
              <a:rPr lang="en-GB" sz="2400" b="1" dirty="0"/>
              <a:t>Step 1: improve efficiency, use waste heat</a:t>
            </a:r>
          </a:p>
          <a:p>
            <a:r>
              <a:rPr lang="en-GB" sz="2400" b="1" dirty="0"/>
              <a:t>Step 2: change processes (e.g. electric arc furnace for iron &amp; steel, dry processes for </a:t>
            </a:r>
            <a:r>
              <a:rPr lang="en-GB" sz="2400" b="1" dirty="0" err="1"/>
              <a:t>clincer</a:t>
            </a:r>
            <a:r>
              <a:rPr lang="en-GB" sz="2400" b="1" dirty="0"/>
              <a:t> production);</a:t>
            </a:r>
          </a:p>
          <a:p>
            <a:pPr>
              <a:buFont typeface="Arial" charset="0"/>
              <a:buNone/>
            </a:pPr>
            <a:r>
              <a:rPr lang="en-GB" sz="2400" b="1" dirty="0"/>
              <a:t>	from 2030 on CCS</a:t>
            </a:r>
          </a:p>
          <a:p>
            <a:pPr>
              <a:buFont typeface="Arial" charset="0"/>
              <a:buNone/>
            </a:pPr>
            <a:r>
              <a:rPr lang="en-GB" sz="2400" b="1" dirty="0"/>
              <a:t>leads to increasing electricity demand</a:t>
            </a:r>
          </a:p>
        </p:txBody>
      </p:sp>
    </p:spTree>
    <p:extLst>
      <p:ext uri="{BB962C8B-B14F-4D97-AF65-F5344CB8AC3E}">
        <p14:creationId xmlns:p14="http://schemas.microsoft.com/office/powerpoint/2010/main" val="43318175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0" y="2492375"/>
            <a:ext cx="8424863" cy="720725"/>
          </a:xfrm>
        </p:spPr>
        <p:txBody>
          <a:bodyPr/>
          <a:lstStyle/>
          <a:p>
            <a:pPr algn="ctr"/>
            <a:r>
              <a:rPr lang="de-DE"/>
              <a:t>From activities to emissions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Foliennummernplatzhalter 3"/>
          <p:cNvSpPr txBox="1">
            <a:spLocks noGrp="1"/>
          </p:cNvSpPr>
          <p:nvPr/>
        </p:nvSpPr>
        <p:spPr bwMode="auto">
          <a:xfrm>
            <a:off x="8172450" y="6596063"/>
            <a:ext cx="539750" cy="261937"/>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108A72C2-33E1-48F2-8DC1-3A0666613677}" type="slidenum">
              <a:rPr lang="de-DE" sz="1200">
                <a:solidFill>
                  <a:schemeClr val="bg1"/>
                </a:solidFill>
              </a:rPr>
              <a:pPr algn="r" eaLnBrk="1" hangingPunct="1"/>
              <a:t>36</a:t>
            </a:fld>
            <a:endParaRPr lang="de-DE" sz="1200">
              <a:solidFill>
                <a:schemeClr val="bg1"/>
              </a:solidFill>
            </a:endParaRPr>
          </a:p>
        </p:txBody>
      </p:sp>
      <p:sp>
        <p:nvSpPr>
          <p:cNvPr id="527363" name="Rectangle 2"/>
          <p:cNvSpPr>
            <a:spLocks noGrp="1" noChangeArrowheads="1"/>
          </p:cNvSpPr>
          <p:nvPr>
            <p:ph type="title" idx="4294967295"/>
          </p:nvPr>
        </p:nvSpPr>
        <p:spPr>
          <a:xfrm>
            <a:off x="179388" y="692150"/>
            <a:ext cx="8424862" cy="504825"/>
          </a:xfrm>
        </p:spPr>
        <p:txBody>
          <a:bodyPr/>
          <a:lstStyle/>
          <a:p>
            <a:r>
              <a:rPr lang="en-US"/>
              <a:t>P</a:t>
            </a:r>
            <a:r>
              <a:rPr lang="en-US" sz="2800"/>
              <a:t>M2.5-Emissions by Source Category for EU 29 </a:t>
            </a:r>
            <a:endParaRPr lang="de-DE" sz="2800"/>
          </a:p>
        </p:txBody>
      </p:sp>
      <p:graphicFrame>
        <p:nvGraphicFramePr>
          <p:cNvPr id="527365" name="Diagramm 6"/>
          <p:cNvGraphicFramePr>
            <a:graphicFrameLocks/>
          </p:cNvGraphicFramePr>
          <p:nvPr/>
        </p:nvGraphicFramePr>
        <p:xfrm>
          <a:off x="0" y="1196975"/>
          <a:ext cx="9144000" cy="5472113"/>
        </p:xfrm>
        <a:graphic>
          <a:graphicData uri="http://schemas.openxmlformats.org/presentationml/2006/ole">
            <mc:AlternateContent xmlns:mc="http://schemas.openxmlformats.org/markup-compatibility/2006">
              <mc:Choice xmlns:v="urn:schemas-microsoft-com:vml" Requires="v">
                <p:oleObj spid="_x0000_s527432" r:id="rId4" imgW="7443861" imgH="4566300" progId="Excel.Chart.8">
                  <p:embed/>
                </p:oleObj>
              </mc:Choice>
              <mc:Fallback>
                <p:oleObj r:id="rId4" imgW="7443861" imgH="4566300" progId="Excel.Chart.8">
                  <p:embed/>
                  <p:pic>
                    <p:nvPicPr>
                      <p:cNvPr id="0" name="Diagramm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6975"/>
                        <a:ext cx="91440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Foliennummernplatzhalter 3"/>
          <p:cNvSpPr txBox="1">
            <a:spLocks noGrp="1"/>
          </p:cNvSpPr>
          <p:nvPr/>
        </p:nvSpPr>
        <p:spPr bwMode="auto">
          <a:xfrm>
            <a:off x="8172450" y="6596063"/>
            <a:ext cx="539750" cy="261937"/>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A97D6653-04C1-4BBE-887E-31329B8C6528}" type="slidenum">
              <a:rPr lang="de-DE" sz="1200">
                <a:solidFill>
                  <a:schemeClr val="bg1"/>
                </a:solidFill>
              </a:rPr>
              <a:pPr algn="r" eaLnBrk="1" hangingPunct="1"/>
              <a:t>37</a:t>
            </a:fld>
            <a:endParaRPr lang="de-DE" sz="1200">
              <a:solidFill>
                <a:schemeClr val="bg1"/>
              </a:solidFill>
            </a:endParaRPr>
          </a:p>
        </p:txBody>
      </p:sp>
      <p:sp>
        <p:nvSpPr>
          <p:cNvPr id="525315" name="Rectangle 2"/>
          <p:cNvSpPr>
            <a:spLocks noGrp="1" noChangeArrowheads="1"/>
          </p:cNvSpPr>
          <p:nvPr>
            <p:ph type="title" idx="4294967295"/>
          </p:nvPr>
        </p:nvSpPr>
        <p:spPr>
          <a:xfrm>
            <a:off x="179388" y="692150"/>
            <a:ext cx="8424862" cy="504825"/>
          </a:xfrm>
        </p:spPr>
        <p:txBody>
          <a:bodyPr/>
          <a:lstStyle/>
          <a:p>
            <a:r>
              <a:rPr lang="en-US" sz="2800"/>
              <a:t>PM10</a:t>
            </a:r>
            <a:r>
              <a:rPr lang="en-US" sz="2400"/>
              <a:t>-Emissions by Source Category for EU 29</a:t>
            </a:r>
            <a:r>
              <a:rPr lang="en-US" sz="2800"/>
              <a:t> </a:t>
            </a:r>
            <a:endParaRPr lang="de-DE" sz="2800"/>
          </a:p>
        </p:txBody>
      </p:sp>
      <p:graphicFrame>
        <p:nvGraphicFramePr>
          <p:cNvPr id="525317" name="Diagramm 5"/>
          <p:cNvGraphicFramePr>
            <a:graphicFrameLocks/>
          </p:cNvGraphicFramePr>
          <p:nvPr/>
        </p:nvGraphicFramePr>
        <p:xfrm>
          <a:off x="250825" y="1196975"/>
          <a:ext cx="8642350" cy="5327650"/>
        </p:xfrm>
        <a:graphic>
          <a:graphicData uri="http://schemas.openxmlformats.org/presentationml/2006/ole">
            <mc:AlternateContent xmlns:mc="http://schemas.openxmlformats.org/markup-compatibility/2006">
              <mc:Choice xmlns:v="urn:schemas-microsoft-com:vml" Requires="v">
                <p:oleObj spid="_x0000_s528421" r:id="rId4" imgW="7742591" imgH="4590686" progId="Excel.Chart.8">
                  <p:embed/>
                </p:oleObj>
              </mc:Choice>
              <mc:Fallback>
                <p:oleObj r:id="rId4" imgW="7742591" imgH="459068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196975"/>
                        <a:ext cx="864235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7741461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Foliennummernplatzhalter 3"/>
          <p:cNvSpPr txBox="1">
            <a:spLocks noGrp="1"/>
          </p:cNvSpPr>
          <p:nvPr/>
        </p:nvSpPr>
        <p:spPr bwMode="auto">
          <a:xfrm>
            <a:off x="8172450" y="6596063"/>
            <a:ext cx="539750" cy="261937"/>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61C63DB5-3A20-458F-A844-AAD9FF92F127}" type="slidenum">
              <a:rPr lang="de-DE" sz="1200">
                <a:solidFill>
                  <a:schemeClr val="bg1"/>
                </a:solidFill>
              </a:rPr>
              <a:pPr algn="r" eaLnBrk="1" hangingPunct="1"/>
              <a:t>38</a:t>
            </a:fld>
            <a:endParaRPr lang="de-DE" sz="1200">
              <a:solidFill>
                <a:schemeClr val="bg1"/>
              </a:solidFill>
            </a:endParaRPr>
          </a:p>
        </p:txBody>
      </p:sp>
      <p:sp>
        <p:nvSpPr>
          <p:cNvPr id="533507" name="Rectangle 2"/>
          <p:cNvSpPr>
            <a:spLocks noGrp="1" noChangeArrowheads="1"/>
          </p:cNvSpPr>
          <p:nvPr>
            <p:ph type="title" idx="4294967295"/>
          </p:nvPr>
        </p:nvSpPr>
        <p:spPr/>
        <p:txBody>
          <a:bodyPr/>
          <a:lstStyle/>
          <a:p>
            <a:r>
              <a:rPr lang="en-US"/>
              <a:t>Results of Case Study</a:t>
            </a:r>
            <a:br>
              <a:rPr lang="en-US"/>
            </a:br>
            <a:r>
              <a:rPr lang="en-US" sz="2800"/>
              <a:t>NMVOC</a:t>
            </a:r>
            <a:r>
              <a:rPr lang="en-US" sz="2400"/>
              <a:t>-Emissions by Source Category for EU 29</a:t>
            </a:r>
            <a:r>
              <a:rPr lang="en-US" sz="2800"/>
              <a:t> </a:t>
            </a:r>
            <a:endParaRPr lang="de-DE" sz="2800"/>
          </a:p>
        </p:txBody>
      </p:sp>
      <p:sp>
        <p:nvSpPr>
          <p:cNvPr id="533508" name="Rectangle 9"/>
          <p:cNvSpPr>
            <a:spLocks noChangeArrowheads="1"/>
          </p:cNvSpPr>
          <p:nvPr/>
        </p:nvSpPr>
        <p:spPr bwMode="auto">
          <a:xfrm>
            <a:off x="393700" y="6216650"/>
            <a:ext cx="5040313" cy="3460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sz="1600"/>
              <a:t>EU 29: EU27+Switzerland and Norway</a:t>
            </a:r>
          </a:p>
        </p:txBody>
      </p:sp>
      <p:graphicFrame>
        <p:nvGraphicFramePr>
          <p:cNvPr id="533509" name="Diagramm 6"/>
          <p:cNvGraphicFramePr>
            <a:graphicFrameLocks/>
          </p:cNvGraphicFramePr>
          <p:nvPr/>
        </p:nvGraphicFramePr>
        <p:xfrm>
          <a:off x="311150" y="1649413"/>
          <a:ext cx="7767638" cy="4494212"/>
        </p:xfrm>
        <a:graphic>
          <a:graphicData uri="http://schemas.openxmlformats.org/presentationml/2006/ole">
            <mc:AlternateContent xmlns:mc="http://schemas.openxmlformats.org/markup-compatibility/2006">
              <mc:Choice xmlns:v="urn:schemas-microsoft-com:vml" Requires="v">
                <p:oleObj spid="_x0000_s529445" r:id="rId4" imgW="7766977" imgH="4493141" progId="Excel.Chart.8">
                  <p:embed/>
                </p:oleObj>
              </mc:Choice>
              <mc:Fallback>
                <p:oleObj r:id="rId4" imgW="7766977" imgH="4493141"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50" y="1649413"/>
                        <a:ext cx="7767638"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3280093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Foliennummernplatzhalter 3"/>
          <p:cNvSpPr txBox="1">
            <a:spLocks noGrp="1"/>
          </p:cNvSpPr>
          <p:nvPr/>
        </p:nvSpPr>
        <p:spPr bwMode="auto">
          <a:xfrm>
            <a:off x="8172450" y="6596063"/>
            <a:ext cx="539750" cy="261937"/>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1E13E33C-0702-4D66-A938-E14E9C8B6B54}" type="slidenum">
              <a:rPr lang="de-DE" sz="1200">
                <a:solidFill>
                  <a:schemeClr val="bg1"/>
                </a:solidFill>
              </a:rPr>
              <a:pPr algn="r" eaLnBrk="1" hangingPunct="1"/>
              <a:t>39</a:t>
            </a:fld>
            <a:endParaRPr lang="de-DE" sz="1200">
              <a:solidFill>
                <a:schemeClr val="bg1"/>
              </a:solidFill>
            </a:endParaRPr>
          </a:p>
        </p:txBody>
      </p:sp>
      <p:sp>
        <p:nvSpPr>
          <p:cNvPr id="517123" name="Rectangle 2"/>
          <p:cNvSpPr>
            <a:spLocks noGrp="1" noChangeArrowheads="1"/>
          </p:cNvSpPr>
          <p:nvPr>
            <p:ph type="title" idx="4294967295"/>
          </p:nvPr>
        </p:nvSpPr>
        <p:spPr/>
        <p:txBody>
          <a:bodyPr/>
          <a:lstStyle/>
          <a:p>
            <a:r>
              <a:rPr lang="en-US" sz="2400" dirty="0"/>
              <a:t>NH</a:t>
            </a:r>
            <a:r>
              <a:rPr lang="en-US" sz="2400" baseline="-25000" dirty="0"/>
              <a:t>3</a:t>
            </a:r>
            <a:r>
              <a:rPr lang="en-US" sz="2400" dirty="0"/>
              <a:t>-Emissions by Source Category for EU </a:t>
            </a:r>
            <a:r>
              <a:rPr lang="en-US" sz="2400" dirty="0" smtClean="0"/>
              <a:t>29 </a:t>
            </a:r>
            <a:r>
              <a:rPr lang="en-US" sz="2400" dirty="0" smtClean="0">
                <a:solidFill>
                  <a:srgbClr val="C00000"/>
                </a:solidFill>
              </a:rPr>
              <a:t>(Note: scale starts at 3000 </a:t>
            </a:r>
            <a:r>
              <a:rPr lang="en-US" sz="2400" dirty="0" err="1" smtClean="0">
                <a:solidFill>
                  <a:srgbClr val="C00000"/>
                </a:solidFill>
              </a:rPr>
              <a:t>kt</a:t>
            </a:r>
            <a:r>
              <a:rPr lang="en-US" sz="2400" dirty="0" smtClean="0">
                <a:solidFill>
                  <a:srgbClr val="C00000"/>
                </a:solidFill>
              </a:rPr>
              <a:t>)</a:t>
            </a:r>
            <a:r>
              <a:rPr lang="en-US" sz="2800" dirty="0" smtClean="0"/>
              <a:t> </a:t>
            </a:r>
            <a:endParaRPr lang="de-DE" sz="2800" dirty="0"/>
          </a:p>
        </p:txBody>
      </p:sp>
      <p:graphicFrame>
        <p:nvGraphicFramePr>
          <p:cNvPr id="517125" name="Diagramm 7"/>
          <p:cNvGraphicFramePr>
            <a:graphicFrameLocks/>
          </p:cNvGraphicFramePr>
          <p:nvPr/>
        </p:nvGraphicFramePr>
        <p:xfrm>
          <a:off x="250825" y="1628775"/>
          <a:ext cx="8497888" cy="4895850"/>
        </p:xfrm>
        <a:graphic>
          <a:graphicData uri="http://schemas.openxmlformats.org/presentationml/2006/ole">
            <mc:AlternateContent xmlns:mc="http://schemas.openxmlformats.org/markup-compatibility/2006">
              <mc:Choice xmlns:v="urn:schemas-microsoft-com:vml" Requires="v">
                <p:oleObj spid="_x0000_s517192" r:id="rId4" imgW="7096359" imgH="4267570" progId="Excel.Chart.8">
                  <p:embed/>
                </p:oleObj>
              </mc:Choice>
              <mc:Fallback>
                <p:oleObj r:id="rId4" imgW="7096359" imgH="4267570" progId="Excel.Chart.8">
                  <p:embed/>
                  <p:pic>
                    <p:nvPicPr>
                      <p:cNvPr id="0" name="Diagramm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628775"/>
                        <a:ext cx="849788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de-DE"/>
              <a:t>The Policy Question:</a:t>
            </a:r>
          </a:p>
        </p:txBody>
      </p:sp>
      <p:sp>
        <p:nvSpPr>
          <p:cNvPr id="181251" name="Rectangle 3"/>
          <p:cNvSpPr>
            <a:spLocks noGrp="1" noChangeArrowheads="1"/>
          </p:cNvSpPr>
          <p:nvPr>
            <p:ph type="body" idx="1"/>
          </p:nvPr>
        </p:nvSpPr>
        <p:spPr>
          <a:xfrm>
            <a:off x="323850" y="1628775"/>
            <a:ext cx="8424863" cy="4451350"/>
          </a:xfrm>
        </p:spPr>
        <p:txBody>
          <a:bodyPr/>
          <a:lstStyle/>
          <a:p>
            <a:pPr>
              <a:buFont typeface="Arial" pitchFamily="34" charset="0"/>
              <a:buNone/>
            </a:pPr>
            <a:r>
              <a:rPr lang="en-GB" sz="2800" b="1"/>
              <a:t>What are the (negative or positive) impacts of</a:t>
            </a:r>
          </a:p>
          <a:p>
            <a:pPr>
              <a:buFont typeface="Arial" pitchFamily="34" charset="0"/>
              <a:buNone/>
            </a:pPr>
            <a:r>
              <a:rPr lang="en-GB" sz="2800" b="1"/>
              <a:t>a) EU mitigation options (policies and resulting measures) to reduce greenhouse gas emissions</a:t>
            </a:r>
          </a:p>
          <a:p>
            <a:pPr>
              <a:buFont typeface="Arial" pitchFamily="34" charset="0"/>
              <a:buNone/>
            </a:pPr>
            <a:r>
              <a:rPr lang="en-GB" sz="2800" b="1"/>
              <a:t>b) EU adaptation options (policies and resulting measures) to reduce impacts of climate change </a:t>
            </a:r>
          </a:p>
          <a:p>
            <a:pPr>
              <a:buFont typeface="Arial" pitchFamily="34" charset="0"/>
              <a:buNone/>
            </a:pPr>
            <a:r>
              <a:rPr lang="en-GB" sz="2800" b="1"/>
              <a:t>on human health worldwide?</a:t>
            </a:r>
            <a:endParaRPr lang="en-GB" sz="28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Foliennummernplatzhalter 3"/>
          <p:cNvSpPr txBox="1">
            <a:spLocks noGrp="1"/>
          </p:cNvSpPr>
          <p:nvPr/>
        </p:nvSpPr>
        <p:spPr bwMode="auto">
          <a:xfrm>
            <a:off x="8172450" y="6596063"/>
            <a:ext cx="539750" cy="261937"/>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165E16BD-01A0-46C0-97CD-6F3808AB6C43}" type="slidenum">
              <a:rPr lang="de-DE" sz="1200">
                <a:solidFill>
                  <a:schemeClr val="bg1"/>
                </a:solidFill>
              </a:rPr>
              <a:pPr algn="r" eaLnBrk="1" hangingPunct="1"/>
              <a:t>40</a:t>
            </a:fld>
            <a:endParaRPr lang="de-DE" sz="1200">
              <a:solidFill>
                <a:schemeClr val="bg1"/>
              </a:solidFill>
            </a:endParaRPr>
          </a:p>
        </p:txBody>
      </p:sp>
      <p:sp>
        <p:nvSpPr>
          <p:cNvPr id="521219" name="Rectangle 2"/>
          <p:cNvSpPr>
            <a:spLocks noGrp="1" noChangeArrowheads="1"/>
          </p:cNvSpPr>
          <p:nvPr>
            <p:ph type="title" idx="4294967295"/>
          </p:nvPr>
        </p:nvSpPr>
        <p:spPr>
          <a:xfrm>
            <a:off x="179388" y="692150"/>
            <a:ext cx="8424862" cy="576263"/>
          </a:xfrm>
        </p:spPr>
        <p:txBody>
          <a:bodyPr/>
          <a:lstStyle/>
          <a:p>
            <a:r>
              <a:rPr lang="en-US" sz="2400"/>
              <a:t>NO</a:t>
            </a:r>
            <a:r>
              <a:rPr lang="en-US" sz="2400" baseline="-25000"/>
              <a:t>x</a:t>
            </a:r>
            <a:r>
              <a:rPr lang="en-US" sz="2400"/>
              <a:t>-Emissions by Source Category for EU 29</a:t>
            </a:r>
            <a:endParaRPr lang="de-DE" sz="2800"/>
          </a:p>
        </p:txBody>
      </p:sp>
      <p:graphicFrame>
        <p:nvGraphicFramePr>
          <p:cNvPr id="521221" name="Diagramm 5"/>
          <p:cNvGraphicFramePr>
            <a:graphicFrameLocks/>
          </p:cNvGraphicFramePr>
          <p:nvPr/>
        </p:nvGraphicFramePr>
        <p:xfrm>
          <a:off x="0" y="1268413"/>
          <a:ext cx="9144000" cy="5256212"/>
        </p:xfrm>
        <a:graphic>
          <a:graphicData uri="http://schemas.openxmlformats.org/presentationml/2006/ole">
            <mc:AlternateContent xmlns:mc="http://schemas.openxmlformats.org/markup-compatibility/2006">
              <mc:Choice xmlns:v="urn:schemas-microsoft-com:vml" Requires="v">
                <p:oleObj spid="_x0000_s521288" r:id="rId4" imgW="7815749" imgH="4340728" progId="Excel.Chart.8">
                  <p:embed/>
                </p:oleObj>
              </mc:Choice>
              <mc:Fallback>
                <p:oleObj r:id="rId4" imgW="7815749" imgH="4340728" progId="Excel.Chart.8">
                  <p:embed/>
                  <p:pic>
                    <p:nvPicPr>
                      <p:cNvPr id="0" name="Diagramm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68413"/>
                        <a:ext cx="91440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Foliennummernplatzhalter 3"/>
          <p:cNvSpPr txBox="1">
            <a:spLocks noGrp="1"/>
          </p:cNvSpPr>
          <p:nvPr/>
        </p:nvSpPr>
        <p:spPr bwMode="auto">
          <a:xfrm>
            <a:off x="8172450" y="6596063"/>
            <a:ext cx="539750" cy="261937"/>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208F7057-FEC0-4E04-AA31-A6CC73EF5E7A}" type="slidenum">
              <a:rPr lang="de-DE" sz="1200">
                <a:solidFill>
                  <a:schemeClr val="bg1"/>
                </a:solidFill>
              </a:rPr>
              <a:pPr algn="r" eaLnBrk="1" hangingPunct="1"/>
              <a:t>41</a:t>
            </a:fld>
            <a:endParaRPr lang="de-DE" sz="1200">
              <a:solidFill>
                <a:schemeClr val="bg1"/>
              </a:solidFill>
            </a:endParaRPr>
          </a:p>
        </p:txBody>
      </p:sp>
      <p:sp>
        <p:nvSpPr>
          <p:cNvPr id="519171" name="Rectangle 2"/>
          <p:cNvSpPr>
            <a:spLocks noGrp="1" noChangeArrowheads="1"/>
          </p:cNvSpPr>
          <p:nvPr>
            <p:ph type="title" idx="4294967295"/>
          </p:nvPr>
        </p:nvSpPr>
        <p:spPr/>
        <p:txBody>
          <a:bodyPr/>
          <a:lstStyle/>
          <a:p>
            <a:r>
              <a:rPr lang="en-US" sz="2400"/>
              <a:t>CH</a:t>
            </a:r>
            <a:r>
              <a:rPr lang="en-US" sz="2400" baseline="-25000"/>
              <a:t>4</a:t>
            </a:r>
            <a:r>
              <a:rPr lang="en-US" sz="2400"/>
              <a:t>-Emissions by Source Category for EU 29</a:t>
            </a:r>
            <a:r>
              <a:rPr lang="en-US" sz="2800"/>
              <a:t> </a:t>
            </a:r>
            <a:endParaRPr lang="de-DE" sz="2800"/>
          </a:p>
        </p:txBody>
      </p:sp>
      <p:sp>
        <p:nvSpPr>
          <p:cNvPr id="519172" name="Rectangle 9"/>
          <p:cNvSpPr>
            <a:spLocks noChangeArrowheads="1"/>
          </p:cNvSpPr>
          <p:nvPr/>
        </p:nvSpPr>
        <p:spPr bwMode="auto">
          <a:xfrm>
            <a:off x="250825" y="6223000"/>
            <a:ext cx="5040313" cy="34607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DE" sz="1600"/>
              <a:t>EU 29: EU27+Switzerland and Norway</a:t>
            </a:r>
          </a:p>
        </p:txBody>
      </p:sp>
      <p:graphicFrame>
        <p:nvGraphicFramePr>
          <p:cNvPr id="519173" name="Diagramm 6"/>
          <p:cNvGraphicFramePr>
            <a:graphicFrameLocks/>
          </p:cNvGraphicFramePr>
          <p:nvPr/>
        </p:nvGraphicFramePr>
        <p:xfrm>
          <a:off x="204788" y="1649413"/>
          <a:ext cx="7615237" cy="4494212"/>
        </p:xfrm>
        <a:graphic>
          <a:graphicData uri="http://schemas.openxmlformats.org/presentationml/2006/ole">
            <mc:AlternateContent xmlns:mc="http://schemas.openxmlformats.org/markup-compatibility/2006">
              <mc:Choice xmlns:v="urn:schemas-microsoft-com:vml" Requires="v">
                <p:oleObj spid="_x0000_s519240" r:id="rId4" imgW="7614564" imgH="4493141" progId="Excel.Chart.8">
                  <p:embed/>
                </p:oleObj>
              </mc:Choice>
              <mc:Fallback>
                <p:oleObj r:id="rId4" imgW="7614564" imgH="4493141" progId="Excel.Chart.8">
                  <p:embed/>
                  <p:pic>
                    <p:nvPicPr>
                      <p:cNvPr id="0" name="Diagramm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788" y="1649413"/>
                        <a:ext cx="7615237" cy="4494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Foliennummernplatzhalter 3"/>
          <p:cNvSpPr txBox="1">
            <a:spLocks noGrp="1"/>
          </p:cNvSpPr>
          <p:nvPr/>
        </p:nvSpPr>
        <p:spPr bwMode="auto">
          <a:xfrm>
            <a:off x="8172450" y="6596063"/>
            <a:ext cx="539750" cy="261937"/>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99815865-02A2-489B-99D1-FB296E7D3918}" type="slidenum">
              <a:rPr lang="de-DE" sz="1200">
                <a:solidFill>
                  <a:schemeClr val="bg1"/>
                </a:solidFill>
              </a:rPr>
              <a:pPr algn="r" eaLnBrk="1" hangingPunct="1"/>
              <a:t>42</a:t>
            </a:fld>
            <a:endParaRPr lang="de-DE" sz="1200">
              <a:solidFill>
                <a:schemeClr val="bg1"/>
              </a:solidFill>
            </a:endParaRPr>
          </a:p>
        </p:txBody>
      </p:sp>
      <p:sp>
        <p:nvSpPr>
          <p:cNvPr id="523267" name="Rectangle 2"/>
          <p:cNvSpPr>
            <a:spLocks noGrp="1" noChangeArrowheads="1"/>
          </p:cNvSpPr>
          <p:nvPr>
            <p:ph type="title" idx="4294967295"/>
          </p:nvPr>
        </p:nvSpPr>
        <p:spPr/>
        <p:txBody>
          <a:bodyPr/>
          <a:lstStyle/>
          <a:p>
            <a:r>
              <a:rPr lang="en-US" sz="2400"/>
              <a:t>SO</a:t>
            </a:r>
            <a:r>
              <a:rPr lang="en-US" sz="2400" baseline="-25000"/>
              <a:t>2</a:t>
            </a:r>
            <a:r>
              <a:rPr lang="en-US" sz="2400"/>
              <a:t>-Emissions by Source Category for EU 29</a:t>
            </a:r>
            <a:r>
              <a:rPr lang="en-US" sz="2800"/>
              <a:t> </a:t>
            </a:r>
            <a:endParaRPr lang="de-DE" sz="2800"/>
          </a:p>
        </p:txBody>
      </p:sp>
      <p:graphicFrame>
        <p:nvGraphicFramePr>
          <p:cNvPr id="523269" name="Diagramm 6"/>
          <p:cNvGraphicFramePr>
            <a:graphicFrameLocks/>
          </p:cNvGraphicFramePr>
          <p:nvPr/>
        </p:nvGraphicFramePr>
        <p:xfrm>
          <a:off x="250825" y="1557338"/>
          <a:ext cx="8569325" cy="4967287"/>
        </p:xfrm>
        <a:graphic>
          <a:graphicData uri="http://schemas.openxmlformats.org/presentationml/2006/ole">
            <mc:AlternateContent xmlns:mc="http://schemas.openxmlformats.org/markup-compatibility/2006">
              <mc:Choice xmlns:v="urn:schemas-microsoft-com:vml" Requires="v">
                <p:oleObj spid="_x0000_s523336" r:id="rId4" imgW="7949873" imgH="4468755" progId="Excel.Chart.8">
                  <p:embed/>
                </p:oleObj>
              </mc:Choice>
              <mc:Fallback>
                <p:oleObj r:id="rId4" imgW="7949873" imgH="4468755" progId="Excel.Chart.8">
                  <p:embed/>
                  <p:pic>
                    <p:nvPicPr>
                      <p:cNvPr id="0" name="Diagramm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557338"/>
                        <a:ext cx="8569325"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7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451475"/>
          </a:xfrm>
          <a:prstGeom prst="rect">
            <a:avLst/>
          </a:prstGeom>
          <a:solidFill>
            <a:srgbClr val="000000"/>
          </a:solid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r>
              <a:rPr lang="de-DE" sz="2800" b="1"/>
              <a:t>From emissions to concentrations/levels/intake/exposures</a:t>
            </a:r>
          </a:p>
        </p:txBody>
      </p:sp>
      <p:sp>
        <p:nvSpPr>
          <p:cNvPr id="421891" name="Rectangle 3"/>
          <p:cNvSpPr>
            <a:spLocks noGrp="1" noChangeArrowheads="1"/>
          </p:cNvSpPr>
          <p:nvPr>
            <p:ph type="body" idx="1"/>
          </p:nvPr>
        </p:nvSpPr>
        <p:spPr>
          <a:xfrm>
            <a:off x="250825" y="1557338"/>
            <a:ext cx="8424863" cy="4979987"/>
          </a:xfrm>
        </p:spPr>
        <p:txBody>
          <a:bodyPr/>
          <a:lstStyle/>
          <a:p>
            <a:pPr>
              <a:lnSpc>
                <a:spcPct val="110000"/>
              </a:lnSpc>
              <a:buFont typeface="Arial" pitchFamily="34" charset="0"/>
              <a:buNone/>
            </a:pPr>
            <a:r>
              <a:rPr lang="de-DE" sz="2400" b="1"/>
              <a:t>Used models:</a:t>
            </a:r>
          </a:p>
          <a:p>
            <a:pPr>
              <a:lnSpc>
                <a:spcPct val="110000"/>
              </a:lnSpc>
            </a:pPr>
            <a:endParaRPr lang="de-DE" sz="1800" b="1"/>
          </a:p>
          <a:p>
            <a:pPr>
              <a:lnSpc>
                <a:spcPct val="110000"/>
              </a:lnSpc>
            </a:pPr>
            <a:r>
              <a:rPr lang="de-DE" b="1"/>
              <a:t>Outdoor air: EMEP, Polyphemus, Chimere, ECOSENSE (parametrized), MSC-EAST (POPs, fertilizers)</a:t>
            </a:r>
          </a:p>
          <a:p>
            <a:pPr>
              <a:lnSpc>
                <a:spcPct val="110000"/>
              </a:lnSpc>
            </a:pPr>
            <a:r>
              <a:rPr lang="de-DE" b="1"/>
              <a:t>New  tool for assessing local impacts of pesticide application</a:t>
            </a:r>
          </a:p>
          <a:p>
            <a:pPr>
              <a:lnSpc>
                <a:spcPct val="110000"/>
              </a:lnSpc>
            </a:pPr>
            <a:r>
              <a:rPr lang="de-DE" b="1"/>
              <a:t>Urban increment: new ‘urban increment estimation tool‘</a:t>
            </a:r>
          </a:p>
          <a:p>
            <a:pPr>
              <a:lnSpc>
                <a:spcPct val="110000"/>
              </a:lnSpc>
            </a:pPr>
            <a:r>
              <a:rPr lang="de-DE" b="1"/>
              <a:t>Multimedia to food: new multimedia models dynamiCROP (pesticides), PANGEA (POP)</a:t>
            </a:r>
          </a:p>
          <a:p>
            <a:pPr>
              <a:lnSpc>
                <a:spcPct val="110000"/>
              </a:lnSpc>
            </a:pPr>
            <a:r>
              <a:rPr lang="de-DE" b="1"/>
              <a:t>Noise: new noise upscaling model</a:t>
            </a:r>
          </a:p>
          <a:p>
            <a:pPr>
              <a:lnSpc>
                <a:spcPct val="110000"/>
              </a:lnSpc>
            </a:pPr>
            <a:r>
              <a:rPr lang="de-DE" b="1"/>
              <a:t>Indoor: </a:t>
            </a:r>
            <a:r>
              <a:rPr lang="en-GB" b="1"/>
              <a:t>Steady state mass balance model with homogenous mixing</a:t>
            </a:r>
            <a:r>
              <a:rPr lang="en-GB"/>
              <a:t> </a:t>
            </a:r>
            <a:endParaRPr lang="de-DE" b="1"/>
          </a:p>
          <a:p>
            <a:pPr>
              <a:lnSpc>
                <a:spcPct val="110000"/>
              </a:lnSpc>
            </a:pPr>
            <a:r>
              <a:rPr lang="de-DE" b="1"/>
              <a:t>Exposure: new LAMA model</a:t>
            </a:r>
          </a:p>
          <a:p>
            <a:pPr>
              <a:lnSpc>
                <a:spcPct val="110000"/>
              </a:lnSpc>
              <a:buFont typeface="Arial" pitchFamily="34" charset="0"/>
              <a:buNone/>
            </a:pPr>
            <a:r>
              <a:rPr lang="de-DE" sz="1800" b="1"/>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noFill/>
          <a:ln/>
        </p:spPr>
        <p:txBody>
          <a:bodyPr/>
          <a:lstStyle/>
          <a:p>
            <a:r>
              <a:rPr lang="de-DE"/>
              <a:t>Concentration fields – Unified EMEP model  </a:t>
            </a:r>
          </a:p>
        </p:txBody>
      </p:sp>
      <p:sp>
        <p:nvSpPr>
          <p:cNvPr id="424963" name="Line 3"/>
          <p:cNvSpPr>
            <a:spLocks noChangeShapeType="1"/>
          </p:cNvSpPr>
          <p:nvPr/>
        </p:nvSpPr>
        <p:spPr bwMode="auto">
          <a:xfrm>
            <a:off x="160338" y="1412875"/>
            <a:ext cx="8856662" cy="0"/>
          </a:xfrm>
          <a:prstGeom prst="line">
            <a:avLst/>
          </a:prstGeom>
          <a:noFill/>
          <a:ln w="190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24964" name="Rectangle 4"/>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24965" name="Rectangle 5"/>
          <p:cNvSpPr>
            <a:spLocks noChangeArrowheads="1"/>
          </p:cNvSpPr>
          <p:nvPr/>
        </p:nvSpPr>
        <p:spPr bwMode="auto">
          <a:xfrm>
            <a:off x="6948488" y="2708275"/>
            <a:ext cx="17811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spcBef>
                <a:spcPct val="0"/>
              </a:spcBef>
            </a:pPr>
            <a:r>
              <a:rPr lang="en-GB" sz="1600"/>
              <a:t>Calculated concentrations of PM</a:t>
            </a:r>
            <a:r>
              <a:rPr lang="en-GB" sz="1600" baseline="-25000"/>
              <a:t>2.5</a:t>
            </a:r>
            <a:r>
              <a:rPr lang="en-GB" sz="1600"/>
              <a:t> in 2005, 2020 and 2050 for BAU scenario, and in 2050 for climate policy scenario</a:t>
            </a:r>
            <a:endParaRPr lang="de-DE" sz="1600"/>
          </a:p>
        </p:txBody>
      </p:sp>
      <p:sp>
        <p:nvSpPr>
          <p:cNvPr id="424966" name="Rectangle 6"/>
          <p:cNvSpPr>
            <a:spLocks noChangeArrowheads="1"/>
          </p:cNvSpPr>
          <p:nvPr/>
        </p:nvSpPr>
        <p:spPr bwMode="auto">
          <a:xfrm>
            <a:off x="0" y="1250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24967" name="Rectangle 7"/>
          <p:cNvSpPr>
            <a:spLocks noChangeArrowheads="1"/>
          </p:cNvSpPr>
          <p:nvPr/>
        </p:nvSpPr>
        <p:spPr bwMode="auto">
          <a:xfrm>
            <a:off x="0" y="2536825"/>
            <a:ext cx="219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spcBef>
                <a:spcPct val="0"/>
              </a:spcBef>
            </a:pPr>
            <a:r>
              <a:rPr lang="en-US" sz="1000">
                <a:cs typeface="Times New Roman" pitchFamily="18" charset="0"/>
              </a:rPr>
              <a:t> </a:t>
            </a:r>
            <a:endParaRPr lang="en-US"/>
          </a:p>
        </p:txBody>
      </p:sp>
      <p:sp>
        <p:nvSpPr>
          <p:cNvPr id="424968" name="Rectangle 8"/>
          <p:cNvSpPr>
            <a:spLocks noChangeArrowheads="1"/>
          </p:cNvSpPr>
          <p:nvPr/>
        </p:nvSpPr>
        <p:spPr bwMode="auto">
          <a:xfrm>
            <a:off x="0" y="4076700"/>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spcBef>
                <a:spcPct val="0"/>
              </a:spcBef>
            </a:pPr>
            <a:r>
              <a:rPr lang="en-GB" sz="1000">
                <a:cs typeface="Times New Roman" pitchFamily="18" charset="0"/>
              </a:rPr>
              <a:t>  </a:t>
            </a:r>
            <a:endParaRPr lang="en-GB"/>
          </a:p>
        </p:txBody>
      </p:sp>
      <p:sp>
        <p:nvSpPr>
          <p:cNvPr id="424969" name="Rectangle 9"/>
          <p:cNvSpPr>
            <a:spLocks noChangeArrowheads="1"/>
          </p:cNvSpPr>
          <p:nvPr/>
        </p:nvSpPr>
        <p:spPr bwMode="auto">
          <a:xfrm>
            <a:off x="0" y="1250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24970" name="Rectangle 10"/>
          <p:cNvSpPr>
            <a:spLocks noChangeArrowheads="1"/>
          </p:cNvSpPr>
          <p:nvPr/>
        </p:nvSpPr>
        <p:spPr bwMode="auto">
          <a:xfrm>
            <a:off x="0" y="2536825"/>
            <a:ext cx="219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spcBef>
                <a:spcPct val="0"/>
              </a:spcBef>
            </a:pPr>
            <a:r>
              <a:rPr lang="en-US" sz="1000">
                <a:cs typeface="Times New Roman" pitchFamily="18" charset="0"/>
              </a:rPr>
              <a:t> </a:t>
            </a:r>
            <a:endParaRPr lang="en-US"/>
          </a:p>
        </p:txBody>
      </p:sp>
      <p:sp>
        <p:nvSpPr>
          <p:cNvPr id="424971" name="Rectangle 11"/>
          <p:cNvSpPr>
            <a:spLocks noChangeArrowheads="1"/>
          </p:cNvSpPr>
          <p:nvPr/>
        </p:nvSpPr>
        <p:spPr bwMode="auto">
          <a:xfrm>
            <a:off x="0" y="4076700"/>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spcBef>
                <a:spcPct val="0"/>
              </a:spcBef>
            </a:pPr>
            <a:r>
              <a:rPr lang="en-GB" sz="1000">
                <a:cs typeface="Times New Roman" pitchFamily="18" charset="0"/>
              </a:rPr>
              <a:t>  </a:t>
            </a:r>
            <a:endParaRPr lang="en-GB"/>
          </a:p>
        </p:txBody>
      </p:sp>
      <p:pic>
        <p:nvPicPr>
          <p:cNvPr id="424972" name="Bilde 12" descr="PM25_BAU_20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538288"/>
            <a:ext cx="3097212" cy="2322512"/>
          </a:xfrm>
          <a:prstGeom prst="rect">
            <a:avLst/>
          </a:prstGeom>
          <a:noFill/>
          <a:extLst>
            <a:ext uri="{909E8E84-426E-40DD-AFC4-6F175D3DCCD1}">
              <a14:hiddenFill xmlns:a14="http://schemas.microsoft.com/office/drawing/2010/main">
                <a:solidFill>
                  <a:srgbClr val="FFFFFF"/>
                </a:solidFill>
              </a14:hiddenFill>
            </a:ext>
          </a:extLst>
        </p:spPr>
      </p:pic>
      <p:pic>
        <p:nvPicPr>
          <p:cNvPr id="424973" name="Bilde 18" descr="PM25_BAU_20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614488"/>
            <a:ext cx="2951163" cy="2209800"/>
          </a:xfrm>
          <a:prstGeom prst="rect">
            <a:avLst/>
          </a:prstGeom>
          <a:noFill/>
          <a:extLst>
            <a:ext uri="{909E8E84-426E-40DD-AFC4-6F175D3DCCD1}">
              <a14:hiddenFill xmlns:a14="http://schemas.microsoft.com/office/drawing/2010/main">
                <a:solidFill>
                  <a:srgbClr val="FFFFFF"/>
                </a:solidFill>
              </a14:hiddenFill>
            </a:ext>
          </a:extLst>
        </p:spPr>
      </p:pic>
      <p:pic>
        <p:nvPicPr>
          <p:cNvPr id="424974" name="Bilde 8" descr="PM25_BAU_20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149725"/>
            <a:ext cx="3097212" cy="2319338"/>
          </a:xfrm>
          <a:prstGeom prst="rect">
            <a:avLst/>
          </a:prstGeom>
          <a:noFill/>
          <a:extLst>
            <a:ext uri="{909E8E84-426E-40DD-AFC4-6F175D3DCCD1}">
              <a14:hiddenFill xmlns:a14="http://schemas.microsoft.com/office/drawing/2010/main">
                <a:solidFill>
                  <a:srgbClr val="FFFFFF"/>
                </a:solidFill>
              </a14:hiddenFill>
            </a:ext>
          </a:extLst>
        </p:spPr>
      </p:pic>
      <p:sp>
        <p:nvSpPr>
          <p:cNvPr id="424975" name="Rectangle 15"/>
          <p:cNvSpPr>
            <a:spLocks noChangeArrowheads="1"/>
          </p:cNvSpPr>
          <p:nvPr/>
        </p:nvSpPr>
        <p:spPr bwMode="auto">
          <a:xfrm>
            <a:off x="0" y="1236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24976" name="Rectangle 16"/>
          <p:cNvSpPr>
            <a:spLocks noChangeArrowheads="1"/>
          </p:cNvSpPr>
          <p:nvPr/>
        </p:nvSpPr>
        <p:spPr bwMode="auto">
          <a:xfrm>
            <a:off x="0" y="2522538"/>
            <a:ext cx="219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spcBef>
                <a:spcPct val="0"/>
              </a:spcBef>
            </a:pPr>
            <a:r>
              <a:rPr lang="en-GB" sz="1000">
                <a:cs typeface="Times New Roman" pitchFamily="18" charset="0"/>
              </a:rPr>
              <a:t> </a:t>
            </a:r>
            <a:endParaRPr lang="en-GB"/>
          </a:p>
        </p:txBody>
      </p:sp>
      <p:sp>
        <p:nvSpPr>
          <p:cNvPr id="424977" name="Rectangle 17"/>
          <p:cNvSpPr>
            <a:spLocks noChangeArrowheads="1"/>
          </p:cNvSpPr>
          <p:nvPr/>
        </p:nvSpPr>
        <p:spPr bwMode="auto">
          <a:xfrm>
            <a:off x="0" y="4071938"/>
            <a:ext cx="219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spcBef>
                <a:spcPct val="0"/>
              </a:spcBef>
            </a:pPr>
            <a:r>
              <a:rPr lang="en-GB" sz="1000">
                <a:cs typeface="Times New Roman" pitchFamily="18" charset="0"/>
              </a:rPr>
              <a:t> </a:t>
            </a:r>
            <a:endParaRPr lang="en-GB"/>
          </a:p>
        </p:txBody>
      </p:sp>
      <p:sp>
        <p:nvSpPr>
          <p:cNvPr id="424978" name="Rectangle 18"/>
          <p:cNvSpPr>
            <a:spLocks noChangeArrowheads="1"/>
          </p:cNvSpPr>
          <p:nvPr/>
        </p:nvSpPr>
        <p:spPr bwMode="auto">
          <a:xfrm>
            <a:off x="0" y="2663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424979" name="Bilde 9" descr="PM25_450ppm_205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149725"/>
            <a:ext cx="3024188" cy="2266950"/>
          </a:xfrm>
          <a:prstGeom prst="rect">
            <a:avLst/>
          </a:prstGeom>
          <a:noFill/>
          <a:extLst>
            <a:ext uri="{909E8E84-426E-40DD-AFC4-6F175D3DCCD1}">
              <a14:hiddenFill xmlns:a14="http://schemas.microsoft.com/office/drawing/2010/main">
                <a:solidFill>
                  <a:srgbClr val="FFFFFF"/>
                </a:solidFill>
              </a14:hiddenFill>
            </a:ext>
          </a:extLst>
        </p:spPr>
      </p:pic>
      <p:sp>
        <p:nvSpPr>
          <p:cNvPr id="424980" name="Rectangle 20"/>
          <p:cNvSpPr>
            <a:spLocks noChangeArrowheads="1"/>
          </p:cNvSpPr>
          <p:nvPr/>
        </p:nvSpPr>
        <p:spPr bwMode="auto">
          <a:xfrm>
            <a:off x="0" y="3949700"/>
            <a:ext cx="250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0"/>
              </a:spcBef>
            </a:pPr>
            <a:r>
              <a:rPr lang="en-GB" sz="1000">
                <a:cs typeface="Times New Roman" pitchFamily="18" charset="0"/>
              </a:rPr>
              <a:t> </a:t>
            </a:r>
            <a:r>
              <a:rPr lang="de-DE" sz="900"/>
              <a:t> </a:t>
            </a:r>
            <a:endParaRPr lang="de-DE"/>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noFill/>
          <a:ln/>
        </p:spPr>
        <p:txBody>
          <a:bodyPr/>
          <a:lstStyle/>
          <a:p>
            <a:r>
              <a:rPr lang="de-DE"/>
              <a:t>Concentration fields – Unified EMEP model  </a:t>
            </a:r>
          </a:p>
        </p:txBody>
      </p:sp>
      <p:sp>
        <p:nvSpPr>
          <p:cNvPr id="427011" name="Line 3"/>
          <p:cNvSpPr>
            <a:spLocks noChangeShapeType="1"/>
          </p:cNvSpPr>
          <p:nvPr/>
        </p:nvSpPr>
        <p:spPr bwMode="auto">
          <a:xfrm>
            <a:off x="160338" y="1412875"/>
            <a:ext cx="8856662" cy="0"/>
          </a:xfrm>
          <a:prstGeom prst="line">
            <a:avLst/>
          </a:prstGeom>
          <a:noFill/>
          <a:ln w="190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27012" name="Rectangle 4"/>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27013" name="Rectangle 5"/>
          <p:cNvSpPr>
            <a:spLocks noChangeArrowheads="1"/>
          </p:cNvSpPr>
          <p:nvPr/>
        </p:nvSpPr>
        <p:spPr bwMode="auto">
          <a:xfrm>
            <a:off x="6948488" y="2708275"/>
            <a:ext cx="17811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spcBef>
                <a:spcPct val="0"/>
              </a:spcBef>
            </a:pPr>
            <a:r>
              <a:rPr lang="en-GB" sz="1600"/>
              <a:t>Calculated concentrations of SOMO35 in 2005, 2020 and 2050 for BAU scenario, and in 2050 for climate policy scenario</a:t>
            </a:r>
            <a:endParaRPr lang="de-DE" sz="1600"/>
          </a:p>
        </p:txBody>
      </p:sp>
      <p:sp>
        <p:nvSpPr>
          <p:cNvPr id="427014" name="Rectangle 6"/>
          <p:cNvSpPr>
            <a:spLocks noChangeArrowheads="1"/>
          </p:cNvSpPr>
          <p:nvPr/>
        </p:nvSpPr>
        <p:spPr bwMode="auto">
          <a:xfrm>
            <a:off x="0" y="1250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27015" name="Rectangle 7"/>
          <p:cNvSpPr>
            <a:spLocks noChangeArrowheads="1"/>
          </p:cNvSpPr>
          <p:nvPr/>
        </p:nvSpPr>
        <p:spPr bwMode="auto">
          <a:xfrm>
            <a:off x="0" y="2536825"/>
            <a:ext cx="219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spcBef>
                <a:spcPct val="0"/>
              </a:spcBef>
            </a:pPr>
            <a:r>
              <a:rPr lang="en-US" sz="1000">
                <a:cs typeface="Times New Roman" pitchFamily="18" charset="0"/>
              </a:rPr>
              <a:t> </a:t>
            </a:r>
            <a:endParaRPr lang="en-US"/>
          </a:p>
        </p:txBody>
      </p:sp>
      <p:sp>
        <p:nvSpPr>
          <p:cNvPr id="427016" name="Rectangle 8"/>
          <p:cNvSpPr>
            <a:spLocks noChangeArrowheads="1"/>
          </p:cNvSpPr>
          <p:nvPr/>
        </p:nvSpPr>
        <p:spPr bwMode="auto">
          <a:xfrm>
            <a:off x="0" y="4076700"/>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spcBef>
                <a:spcPct val="0"/>
              </a:spcBef>
            </a:pPr>
            <a:r>
              <a:rPr lang="en-GB" sz="1000">
                <a:cs typeface="Times New Roman" pitchFamily="18" charset="0"/>
              </a:rPr>
              <a:t>  </a:t>
            </a:r>
            <a:endParaRPr lang="en-GB"/>
          </a:p>
        </p:txBody>
      </p:sp>
      <p:sp>
        <p:nvSpPr>
          <p:cNvPr id="427017" name="Rectangle 9"/>
          <p:cNvSpPr>
            <a:spLocks noChangeArrowheads="1"/>
          </p:cNvSpPr>
          <p:nvPr/>
        </p:nvSpPr>
        <p:spPr bwMode="auto">
          <a:xfrm>
            <a:off x="0" y="1250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27018" name="Rectangle 10"/>
          <p:cNvSpPr>
            <a:spLocks noChangeArrowheads="1"/>
          </p:cNvSpPr>
          <p:nvPr/>
        </p:nvSpPr>
        <p:spPr bwMode="auto">
          <a:xfrm>
            <a:off x="0" y="2536825"/>
            <a:ext cx="219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spcBef>
                <a:spcPct val="0"/>
              </a:spcBef>
            </a:pPr>
            <a:r>
              <a:rPr lang="en-US" sz="1000">
                <a:cs typeface="Times New Roman" pitchFamily="18" charset="0"/>
              </a:rPr>
              <a:t> </a:t>
            </a:r>
            <a:endParaRPr lang="en-US"/>
          </a:p>
        </p:txBody>
      </p:sp>
      <p:sp>
        <p:nvSpPr>
          <p:cNvPr id="427019" name="Rectangle 11"/>
          <p:cNvSpPr>
            <a:spLocks noChangeArrowheads="1"/>
          </p:cNvSpPr>
          <p:nvPr/>
        </p:nvSpPr>
        <p:spPr bwMode="auto">
          <a:xfrm>
            <a:off x="0" y="4076700"/>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spcBef>
                <a:spcPct val="0"/>
              </a:spcBef>
            </a:pPr>
            <a:r>
              <a:rPr lang="en-GB" sz="1000">
                <a:cs typeface="Times New Roman" pitchFamily="18" charset="0"/>
              </a:rPr>
              <a:t>  </a:t>
            </a:r>
            <a:endParaRPr lang="en-GB"/>
          </a:p>
        </p:txBody>
      </p:sp>
      <p:sp>
        <p:nvSpPr>
          <p:cNvPr id="427020" name="Rectangle 12"/>
          <p:cNvSpPr>
            <a:spLocks noChangeArrowheads="1"/>
          </p:cNvSpPr>
          <p:nvPr/>
        </p:nvSpPr>
        <p:spPr bwMode="auto">
          <a:xfrm>
            <a:off x="0" y="1236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27021" name="Rectangle 13"/>
          <p:cNvSpPr>
            <a:spLocks noChangeArrowheads="1"/>
          </p:cNvSpPr>
          <p:nvPr/>
        </p:nvSpPr>
        <p:spPr bwMode="auto">
          <a:xfrm>
            <a:off x="0" y="2522538"/>
            <a:ext cx="219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spcBef>
                <a:spcPct val="0"/>
              </a:spcBef>
            </a:pPr>
            <a:r>
              <a:rPr lang="en-GB" sz="1000">
                <a:cs typeface="Times New Roman" pitchFamily="18" charset="0"/>
              </a:rPr>
              <a:t> </a:t>
            </a:r>
            <a:endParaRPr lang="en-GB"/>
          </a:p>
        </p:txBody>
      </p:sp>
      <p:sp>
        <p:nvSpPr>
          <p:cNvPr id="427022" name="Rectangle 14"/>
          <p:cNvSpPr>
            <a:spLocks noChangeArrowheads="1"/>
          </p:cNvSpPr>
          <p:nvPr/>
        </p:nvSpPr>
        <p:spPr bwMode="auto">
          <a:xfrm>
            <a:off x="0" y="4071938"/>
            <a:ext cx="219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spcBef>
                <a:spcPct val="0"/>
              </a:spcBef>
            </a:pPr>
            <a:r>
              <a:rPr lang="en-GB" sz="1000">
                <a:cs typeface="Times New Roman" pitchFamily="18" charset="0"/>
              </a:rPr>
              <a:t> </a:t>
            </a:r>
            <a:endParaRPr lang="en-GB"/>
          </a:p>
        </p:txBody>
      </p:sp>
      <p:sp>
        <p:nvSpPr>
          <p:cNvPr id="427023" name="Rectangle 15"/>
          <p:cNvSpPr>
            <a:spLocks noChangeArrowheads="1"/>
          </p:cNvSpPr>
          <p:nvPr/>
        </p:nvSpPr>
        <p:spPr bwMode="auto">
          <a:xfrm>
            <a:off x="0" y="2663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27024" name="Rectangle 16"/>
          <p:cNvSpPr>
            <a:spLocks noChangeArrowheads="1"/>
          </p:cNvSpPr>
          <p:nvPr/>
        </p:nvSpPr>
        <p:spPr bwMode="auto">
          <a:xfrm>
            <a:off x="0" y="3949700"/>
            <a:ext cx="250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0"/>
              </a:spcBef>
            </a:pPr>
            <a:r>
              <a:rPr lang="en-GB" sz="1000">
                <a:cs typeface="Times New Roman" pitchFamily="18" charset="0"/>
              </a:rPr>
              <a:t> </a:t>
            </a:r>
            <a:r>
              <a:rPr lang="de-DE" sz="900"/>
              <a:t> </a:t>
            </a:r>
            <a:endParaRPr lang="de-DE"/>
          </a:p>
        </p:txBody>
      </p:sp>
      <p:pic>
        <p:nvPicPr>
          <p:cNvPr id="427025" name="Bilde 56" descr="SOMO35_BAU_20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84313"/>
            <a:ext cx="3024187" cy="2227262"/>
          </a:xfrm>
          <a:prstGeom prst="rect">
            <a:avLst/>
          </a:prstGeom>
          <a:noFill/>
          <a:extLst>
            <a:ext uri="{909E8E84-426E-40DD-AFC4-6F175D3DCCD1}">
              <a14:hiddenFill xmlns:a14="http://schemas.microsoft.com/office/drawing/2010/main">
                <a:solidFill>
                  <a:srgbClr val="FFFFFF"/>
                </a:solidFill>
              </a14:hiddenFill>
            </a:ext>
          </a:extLst>
        </p:spPr>
      </p:pic>
      <p:pic>
        <p:nvPicPr>
          <p:cNvPr id="427026" name="Bilde 12" descr="SOMO35_BAU_202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1557338"/>
            <a:ext cx="2881313" cy="2136775"/>
          </a:xfrm>
          <a:prstGeom prst="rect">
            <a:avLst/>
          </a:prstGeom>
          <a:noFill/>
          <a:extLst>
            <a:ext uri="{909E8E84-426E-40DD-AFC4-6F175D3DCCD1}">
              <a14:hiddenFill xmlns:a14="http://schemas.microsoft.com/office/drawing/2010/main">
                <a:solidFill>
                  <a:srgbClr val="FFFFFF"/>
                </a:solidFill>
              </a14:hiddenFill>
            </a:ext>
          </a:extLst>
        </p:spPr>
      </p:pic>
      <p:sp>
        <p:nvSpPr>
          <p:cNvPr id="427027" name="Rectangle 19"/>
          <p:cNvSpPr>
            <a:spLocks noChangeArrowheads="1"/>
          </p:cNvSpPr>
          <p:nvPr/>
        </p:nvSpPr>
        <p:spPr bwMode="auto">
          <a:xfrm>
            <a:off x="0" y="2119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427028" name="Bilde 52" descr="SOMO35_BAU_20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933825"/>
            <a:ext cx="3097212" cy="2289175"/>
          </a:xfrm>
          <a:prstGeom prst="rect">
            <a:avLst/>
          </a:prstGeom>
          <a:noFill/>
          <a:extLst>
            <a:ext uri="{909E8E84-426E-40DD-AFC4-6F175D3DCCD1}">
              <a14:hiddenFill xmlns:a14="http://schemas.microsoft.com/office/drawing/2010/main">
                <a:solidFill>
                  <a:srgbClr val="FFFFFF"/>
                </a:solidFill>
              </a14:hiddenFill>
            </a:ext>
          </a:extLst>
        </p:spPr>
      </p:pic>
      <p:pic>
        <p:nvPicPr>
          <p:cNvPr id="427029" name="Bilde 53" descr="SOMO35_450ppm_205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971925"/>
            <a:ext cx="3024188" cy="2227263"/>
          </a:xfrm>
          <a:prstGeom prst="rect">
            <a:avLst/>
          </a:prstGeom>
          <a:noFill/>
          <a:extLst>
            <a:ext uri="{909E8E84-426E-40DD-AFC4-6F175D3DCCD1}">
              <a14:hiddenFill xmlns:a14="http://schemas.microsoft.com/office/drawing/2010/main">
                <a:solidFill>
                  <a:srgbClr val="FFFFFF"/>
                </a:solidFill>
              </a14:hiddenFill>
            </a:ext>
          </a:extLst>
        </p:spPr>
      </p:pic>
      <p:sp>
        <p:nvSpPr>
          <p:cNvPr id="427030" name="Rectangle 22"/>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27031" name="Rectangle 23"/>
          <p:cNvSpPr>
            <a:spLocks noChangeArrowheads="1"/>
          </p:cNvSpPr>
          <p:nvPr/>
        </p:nvSpPr>
        <p:spPr bwMode="auto">
          <a:xfrm>
            <a:off x="0" y="3409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0"/>
              </a:spcBef>
              <a:tabLst>
                <a:tab pos="539750" algn="l"/>
                <a:tab pos="900113" algn="l"/>
              </a:tabLst>
            </a:pPr>
            <a:endParaRPr lang="de-DE"/>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r>
              <a:rPr lang="en-GB" sz="2800"/>
              <a:t>Comparison EMEP – Polyphemus - EcoSense</a:t>
            </a:r>
          </a:p>
        </p:txBody>
      </p:sp>
      <p:sp>
        <p:nvSpPr>
          <p:cNvPr id="429059" name="Rectangle 3"/>
          <p:cNvSpPr>
            <a:spLocks noChangeArrowheads="1"/>
          </p:cNvSpPr>
          <p:nvPr/>
        </p:nvSpPr>
        <p:spPr bwMode="auto">
          <a:xfrm>
            <a:off x="0" y="150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4290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412875"/>
            <a:ext cx="8208963" cy="5110163"/>
          </a:xfrm>
          <a:prstGeom prst="rect">
            <a:avLst/>
          </a:prstGeom>
          <a:noFill/>
          <a:extLst>
            <a:ext uri="{909E8E84-426E-40DD-AFC4-6F175D3DCCD1}">
              <a14:hiddenFill xmlns:a14="http://schemas.microsoft.com/office/drawing/2010/main">
                <a:solidFill>
                  <a:srgbClr val="FFFFFF"/>
                </a:solidFill>
              </a14:hiddenFill>
            </a:ext>
          </a:extLst>
        </p:spPr>
      </p:pic>
      <p:sp>
        <p:nvSpPr>
          <p:cNvPr id="429061" name="Text Box 5"/>
          <p:cNvSpPr txBox="1">
            <a:spLocks noChangeArrowheads="1"/>
          </p:cNvSpPr>
          <p:nvPr/>
        </p:nvSpPr>
        <p:spPr bwMode="auto">
          <a:xfrm>
            <a:off x="1908175" y="1341438"/>
            <a:ext cx="5111750" cy="7794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b="1"/>
              <a:t>Scenario climate protection minus bau</a:t>
            </a:r>
          </a:p>
          <a:p>
            <a:pPr algn="ctr"/>
            <a:r>
              <a:rPr lang="de-DE" b="1"/>
              <a:t>2020</a:t>
            </a:r>
          </a:p>
        </p:txBody>
      </p:sp>
    </p:spTree>
    <p:extLst>
      <p:ext uri="{BB962C8B-B14F-4D97-AF65-F5344CB8AC3E}">
        <p14:creationId xmlns:p14="http://schemas.microsoft.com/office/powerpoint/2010/main" val="268656848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Line 2"/>
          <p:cNvSpPr>
            <a:spLocks noChangeShapeType="1"/>
          </p:cNvSpPr>
          <p:nvPr/>
        </p:nvSpPr>
        <p:spPr bwMode="auto">
          <a:xfrm flipV="1">
            <a:off x="0" y="5661025"/>
            <a:ext cx="9144000" cy="7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grpSp>
        <p:nvGrpSpPr>
          <p:cNvPr id="433155" name="Group 3"/>
          <p:cNvGrpSpPr>
            <a:grpSpLocks/>
          </p:cNvGrpSpPr>
          <p:nvPr/>
        </p:nvGrpSpPr>
        <p:grpSpPr bwMode="auto">
          <a:xfrm>
            <a:off x="250825" y="836613"/>
            <a:ext cx="1944688" cy="4824412"/>
            <a:chOff x="158" y="527"/>
            <a:chExt cx="1225" cy="3039"/>
          </a:xfrm>
        </p:grpSpPr>
        <p:sp>
          <p:nvSpPr>
            <p:cNvPr id="433156" name="Line 4"/>
            <p:cNvSpPr>
              <a:spLocks noChangeShapeType="1"/>
            </p:cNvSpPr>
            <p:nvPr/>
          </p:nvSpPr>
          <p:spPr bwMode="auto">
            <a:xfrm>
              <a:off x="158" y="527"/>
              <a:ext cx="0" cy="3039"/>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33157" name="Text Box 5"/>
            <p:cNvSpPr txBox="1">
              <a:spLocks noChangeArrowheads="1"/>
            </p:cNvSpPr>
            <p:nvPr/>
          </p:nvSpPr>
          <p:spPr bwMode="auto">
            <a:xfrm>
              <a:off x="249" y="572"/>
              <a:ext cx="113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400" i="1"/>
                <a:t>Pollutant Concentration in µg/m</a:t>
              </a:r>
              <a:r>
                <a:rPr lang="en-GB" sz="1400" i="1" baseline="30000"/>
                <a:t>3</a:t>
              </a:r>
            </a:p>
          </p:txBody>
        </p:sp>
      </p:grpSp>
      <p:pic>
        <p:nvPicPr>
          <p:cNvPr id="433158" name="Picture 6"/>
          <p:cNvPicPr>
            <a:picLocks noChangeAspect="1" noChangeArrowheads="1"/>
          </p:cNvPicPr>
          <p:nvPr/>
        </p:nvPicPr>
        <p:blipFill>
          <a:blip r:embed="rId2">
            <a:extLst>
              <a:ext uri="{28A0092B-C50C-407E-A947-70E740481C1C}">
                <a14:useLocalDpi xmlns:a14="http://schemas.microsoft.com/office/drawing/2010/main" val="0"/>
              </a:ext>
            </a:extLst>
          </a:blip>
          <a:srcRect t="10556" b="21751"/>
          <a:stretch>
            <a:fillRect/>
          </a:stretch>
        </p:blipFill>
        <p:spPr bwMode="auto">
          <a:xfrm>
            <a:off x="1331913" y="2052638"/>
            <a:ext cx="5903912"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3159" name="Rectangle 7"/>
          <p:cNvSpPr>
            <a:spLocks noChangeArrowheads="1"/>
          </p:cNvSpPr>
          <p:nvPr/>
        </p:nvSpPr>
        <p:spPr bwMode="auto">
          <a:xfrm>
            <a:off x="0" y="4876800"/>
            <a:ext cx="9144000" cy="782638"/>
          </a:xfrm>
          <a:prstGeom prst="rect">
            <a:avLst/>
          </a:prstGeom>
          <a:solidFill>
            <a:srgbClr val="C0C0C0">
              <a:alpha val="35001"/>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433160" name="Rectangle 8"/>
          <p:cNvSpPr>
            <a:spLocks noChangeArrowheads="1"/>
          </p:cNvSpPr>
          <p:nvPr/>
        </p:nvSpPr>
        <p:spPr bwMode="auto">
          <a:xfrm>
            <a:off x="1763713" y="4508500"/>
            <a:ext cx="5040312" cy="368300"/>
          </a:xfrm>
          <a:prstGeom prst="rect">
            <a:avLst/>
          </a:prstGeom>
          <a:solidFill>
            <a:srgbClr val="FF9900">
              <a:alpha val="50000"/>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433161" name="Rectangle 9"/>
          <p:cNvSpPr>
            <a:spLocks noChangeArrowheads="1"/>
          </p:cNvSpPr>
          <p:nvPr/>
        </p:nvSpPr>
        <p:spPr bwMode="auto">
          <a:xfrm>
            <a:off x="2411413" y="836613"/>
            <a:ext cx="65516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spcBef>
                <a:spcPct val="0"/>
              </a:spcBef>
            </a:pPr>
            <a:r>
              <a:rPr lang="en-GB"/>
              <a:t>The typically higher pollutant levels in urban areas for most pollutants can be referred as urban increment, i.e., the difference between regional and urban background pollutant concentrations</a:t>
            </a:r>
          </a:p>
        </p:txBody>
      </p:sp>
      <p:sp>
        <p:nvSpPr>
          <p:cNvPr id="433162" name="Text Box 10"/>
          <p:cNvSpPr txBox="1">
            <a:spLocks noChangeArrowheads="1"/>
          </p:cNvSpPr>
          <p:nvPr/>
        </p:nvSpPr>
        <p:spPr bwMode="auto">
          <a:xfrm>
            <a:off x="7019925" y="5084763"/>
            <a:ext cx="1944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sz="1600" b="1"/>
              <a:t>Rural background</a:t>
            </a:r>
          </a:p>
        </p:txBody>
      </p:sp>
      <p:sp>
        <p:nvSpPr>
          <p:cNvPr id="433163" name="Text Box 11"/>
          <p:cNvSpPr txBox="1">
            <a:spLocks noChangeArrowheads="1"/>
          </p:cNvSpPr>
          <p:nvPr/>
        </p:nvSpPr>
        <p:spPr bwMode="auto">
          <a:xfrm>
            <a:off x="1835150" y="4508500"/>
            <a:ext cx="223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600" b="1"/>
              <a:t>Urban background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31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31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3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9" grpId="0" animBg="1"/>
      <p:bldP spid="43316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ChangeArrowheads="1"/>
          </p:cNvSpPr>
          <p:nvPr/>
        </p:nvSpPr>
        <p:spPr bwMode="auto">
          <a:xfrm>
            <a:off x="0" y="1673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34179" name="Rectangle 3"/>
          <p:cNvSpPr>
            <a:spLocks noChangeArrowheads="1"/>
          </p:cNvSpPr>
          <p:nvPr/>
        </p:nvSpPr>
        <p:spPr bwMode="auto">
          <a:xfrm>
            <a:off x="1647825" y="2533650"/>
            <a:ext cx="46402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434180" name="Rectangle 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434181" name="Object 5"/>
          <p:cNvGraphicFramePr>
            <a:graphicFrameLocks noChangeAspect="1"/>
          </p:cNvGraphicFramePr>
          <p:nvPr/>
        </p:nvGraphicFramePr>
        <p:xfrm>
          <a:off x="468313" y="1700213"/>
          <a:ext cx="6983412" cy="1470025"/>
        </p:xfrm>
        <a:graphic>
          <a:graphicData uri="http://schemas.openxmlformats.org/presentationml/2006/ole">
            <mc:AlternateContent xmlns:mc="http://schemas.openxmlformats.org/markup-compatibility/2006">
              <mc:Choice xmlns:v="urn:schemas-microsoft-com:vml" Requires="v">
                <p:oleObj spid="_x0000_s434252" name="Formel" r:id="rId3" imgW="2171700" imgH="457200" progId="Equation.3">
                  <p:embed/>
                </p:oleObj>
              </mc:Choice>
              <mc:Fallback>
                <p:oleObj name="Formel" r:id="rId3" imgW="217170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700213"/>
                        <a:ext cx="6983412" cy="147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4182" name="Rectangle 6"/>
          <p:cNvSpPr>
            <a:spLocks noChangeArrowheads="1"/>
          </p:cNvSpPr>
          <p:nvPr/>
        </p:nvSpPr>
        <p:spPr bwMode="auto">
          <a:xfrm>
            <a:off x="250825" y="3213100"/>
            <a:ext cx="7264400"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b="1"/>
              <a:t>where</a:t>
            </a:r>
            <a:endParaRPr lang="de-DE" b="1"/>
          </a:p>
          <a:p>
            <a:r>
              <a:rPr lang="en-GB" b="1"/>
              <a:t>C</a:t>
            </a:r>
            <a:r>
              <a:rPr lang="en-GB" b="1" baseline="-25000"/>
              <a:t>i</a:t>
            </a:r>
            <a:r>
              <a:rPr lang="en-GB" b="1"/>
              <a:t> urban = Urban increment of pollutant i.</a:t>
            </a:r>
            <a:endParaRPr lang="de-DE" b="1"/>
          </a:p>
          <a:p>
            <a:r>
              <a:rPr lang="en-GB" b="1"/>
              <a:t>E</a:t>
            </a:r>
            <a:r>
              <a:rPr lang="en-GB" b="1" baseline="-25000"/>
              <a:t>iUE</a:t>
            </a:r>
            <a:r>
              <a:rPr lang="en-GB" b="1"/>
              <a:t> = Total emission of pollutant i within the urban entity in tons.</a:t>
            </a:r>
            <a:endParaRPr lang="de-DE" b="1"/>
          </a:p>
          <a:p>
            <a:r>
              <a:rPr lang="en-GB" b="1"/>
              <a:t>A</a:t>
            </a:r>
            <a:r>
              <a:rPr lang="en-GB" b="1" baseline="-25000"/>
              <a:t>UE</a:t>
            </a:r>
            <a:r>
              <a:rPr lang="en-GB" b="1"/>
              <a:t> = Urban entity area in km</a:t>
            </a:r>
            <a:r>
              <a:rPr lang="en-GB" b="1" baseline="30000"/>
              <a:t>2</a:t>
            </a:r>
            <a:r>
              <a:rPr lang="en-GB" b="1"/>
              <a:t>.</a:t>
            </a:r>
            <a:endParaRPr lang="de-DE" b="1"/>
          </a:p>
          <a:p>
            <a:r>
              <a:rPr lang="en-GB" b="1"/>
              <a:t>u</a:t>
            </a:r>
            <a:r>
              <a:rPr lang="en-GB" b="1" baseline="-25000"/>
              <a:t>avg</a:t>
            </a:r>
            <a:r>
              <a:rPr lang="en-GB" b="1"/>
              <a:t> = Urban entity average wind speed in m/s.</a:t>
            </a:r>
            <a:endParaRPr lang="de-DE" b="1"/>
          </a:p>
          <a:p>
            <a:r>
              <a:rPr lang="en-GB" b="1"/>
              <a:t>C</a:t>
            </a:r>
            <a:r>
              <a:rPr lang="en-GB" b="1" baseline="-25000"/>
              <a:t>i rural</a:t>
            </a:r>
            <a:r>
              <a:rPr lang="en-GB" b="1"/>
              <a:t> = Rural background concentration of pollutant i in µg/m</a:t>
            </a:r>
            <a:r>
              <a:rPr lang="en-GB" b="1" baseline="30000"/>
              <a:t>3</a:t>
            </a:r>
          </a:p>
          <a:p>
            <a:r>
              <a:rPr lang="en-GB" b="1"/>
              <a:t>ω</a:t>
            </a:r>
            <a:r>
              <a:rPr lang="en-GB" b="1" baseline="-25000"/>
              <a:t>i</a:t>
            </a:r>
            <a:r>
              <a:rPr lang="en-GB" b="1"/>
              <a:t>, φ</a:t>
            </a:r>
            <a:r>
              <a:rPr lang="en-GB" b="1" baseline="-25000"/>
              <a:t>i</a:t>
            </a:r>
            <a:r>
              <a:rPr lang="en-GB" b="1"/>
              <a:t>, and γ</a:t>
            </a:r>
            <a:r>
              <a:rPr lang="en-GB" b="1" baseline="-25000"/>
              <a:t>i</a:t>
            </a:r>
            <a:r>
              <a:rPr lang="en-GB" b="1"/>
              <a:t> = Multiple-regression parameters for pollutant i.</a:t>
            </a:r>
          </a:p>
        </p:txBody>
      </p:sp>
      <p:sp>
        <p:nvSpPr>
          <p:cNvPr id="434183" name="Rectangle 7"/>
          <p:cNvSpPr>
            <a:spLocks noChangeArrowheads="1"/>
          </p:cNvSpPr>
          <p:nvPr/>
        </p:nvSpPr>
        <p:spPr bwMode="auto">
          <a:xfrm>
            <a:off x="179388" y="692150"/>
            <a:ext cx="8424862"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0"/>
              </a:spcBef>
            </a:pPr>
            <a:r>
              <a:rPr lang="en-GB" sz="3200">
                <a:solidFill>
                  <a:srgbClr val="0066CC"/>
                </a:solidFill>
              </a:rPr>
              <a:t>Urban increment (PM2.5)</a:t>
            </a:r>
          </a:p>
        </p:txBody>
      </p:sp>
      <p:sp>
        <p:nvSpPr>
          <p:cNvPr id="434184" name="Text Box 8"/>
          <p:cNvSpPr txBox="1">
            <a:spLocks noChangeArrowheads="1"/>
          </p:cNvSpPr>
          <p:nvPr/>
        </p:nvSpPr>
        <p:spPr bwMode="auto">
          <a:xfrm>
            <a:off x="323850" y="1196975"/>
            <a:ext cx="8207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t>developed by Torras Ortiz (2010), USTUTT</a:t>
            </a:r>
          </a:p>
        </p:txBody>
      </p:sp>
      <p:sp>
        <p:nvSpPr>
          <p:cNvPr id="434185" name="Rectangle 9"/>
          <p:cNvSpPr>
            <a:spLocks noChangeArrowheads="1"/>
          </p:cNvSpPr>
          <p:nvPr/>
        </p:nvSpPr>
        <p:spPr bwMode="auto">
          <a:xfrm>
            <a:off x="179388" y="6165850"/>
            <a:ext cx="856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200"/>
              <a:t>Torras Ortiz, S. (2010). "A hybrid dispersion modelling approach for quantifying and assessing air quality in Germany with focus on urban background and kerbside concentrations," submitted Doctoral Thesis, University of Stuttgart, Stuttgart.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de-DE" b="1"/>
              <a:t>Scoping:</a:t>
            </a:r>
          </a:p>
        </p:txBody>
      </p:sp>
      <p:sp>
        <p:nvSpPr>
          <p:cNvPr id="372739" name="Rectangle 3"/>
          <p:cNvSpPr>
            <a:spLocks noGrp="1" noChangeArrowheads="1"/>
          </p:cNvSpPr>
          <p:nvPr>
            <p:ph type="body" idx="1"/>
          </p:nvPr>
        </p:nvSpPr>
        <p:spPr>
          <a:xfrm>
            <a:off x="250825" y="1557338"/>
            <a:ext cx="8424863" cy="4692650"/>
          </a:xfrm>
        </p:spPr>
        <p:txBody>
          <a:bodyPr/>
          <a:lstStyle/>
          <a:p>
            <a:r>
              <a:rPr lang="de-DE" sz="2400" b="1"/>
              <a:t>Methods used:</a:t>
            </a:r>
          </a:p>
          <a:p>
            <a:pPr>
              <a:buFont typeface="Arial" pitchFamily="34" charset="0"/>
              <a:buNone/>
            </a:pPr>
            <a:r>
              <a:rPr lang="de-DE" sz="2400" b="1"/>
              <a:t>Systematic collection of policies and measures for mitigation of greenhouse gases and adaptation to climate change; use of EU and national programs and studies</a:t>
            </a:r>
          </a:p>
          <a:p>
            <a:pPr>
              <a:buFont typeface="Arial" pitchFamily="34" charset="0"/>
              <a:buNone/>
            </a:pPr>
            <a:r>
              <a:rPr lang="de-DE" sz="2400" b="1"/>
              <a:t>Brainstorming about the relevant health impacts occuring when implementing these options and the relevant impact pathways</a:t>
            </a:r>
          </a:p>
          <a:p>
            <a:pPr>
              <a:buFont typeface="Arial" pitchFamily="34" charset="0"/>
              <a:buNone/>
            </a:pPr>
            <a:r>
              <a:rPr lang="de-DE" sz="2400" b="1"/>
              <a:t>Documentation of these pathways and the relation between them in causal diagrams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3" name="Rectangle 3"/>
          <p:cNvSpPr>
            <a:spLocks noGrp="1" noChangeArrowheads="1"/>
          </p:cNvSpPr>
          <p:nvPr>
            <p:ph type="title"/>
          </p:nvPr>
        </p:nvSpPr>
        <p:spPr>
          <a:noFill/>
          <a:ln/>
        </p:spPr>
        <p:txBody>
          <a:bodyPr/>
          <a:lstStyle/>
          <a:p>
            <a:r>
              <a:rPr lang="de-DE"/>
              <a:t>Use of pesticides</a:t>
            </a:r>
          </a:p>
        </p:txBody>
      </p:sp>
      <p:sp>
        <p:nvSpPr>
          <p:cNvPr id="435205" name="Text Box 5"/>
          <p:cNvSpPr txBox="1">
            <a:spLocks noChangeArrowheads="1"/>
          </p:cNvSpPr>
          <p:nvPr/>
        </p:nvSpPr>
        <p:spPr bwMode="auto">
          <a:xfrm>
            <a:off x="1116013" y="6165850"/>
            <a:ext cx="695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a:t>Amount of pesticides applied per country in the REF scenario</a:t>
            </a:r>
            <a:r>
              <a:rPr lang="de-DE"/>
              <a:t> </a:t>
            </a:r>
          </a:p>
        </p:txBody>
      </p:sp>
      <p:pic>
        <p:nvPicPr>
          <p:cNvPr id="435208" name="Picture 8" descr="pestici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12875"/>
            <a:ext cx="8569325" cy="4651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5186" name="Picture 2" descr="Unbenan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70150"/>
            <a:ext cx="9144000" cy="3451225"/>
          </a:xfrm>
          <a:prstGeom prst="rect">
            <a:avLst/>
          </a:prstGeom>
          <a:noFill/>
          <a:extLst>
            <a:ext uri="{909E8E84-426E-40DD-AFC4-6F175D3DCCD1}">
              <a14:hiddenFill xmlns:a14="http://schemas.microsoft.com/office/drawing/2010/main">
                <a:solidFill>
                  <a:srgbClr val="FFFFFF"/>
                </a:solidFill>
              </a14:hiddenFill>
            </a:ext>
          </a:extLst>
        </p:spPr>
      </p:pic>
      <p:sp>
        <p:nvSpPr>
          <p:cNvPr id="605187" name="Rectangle 3"/>
          <p:cNvSpPr>
            <a:spLocks noGrp="1" noChangeArrowheads="1"/>
          </p:cNvSpPr>
          <p:nvPr>
            <p:ph type="title"/>
          </p:nvPr>
        </p:nvSpPr>
        <p:spPr>
          <a:noFill/>
          <a:ln/>
        </p:spPr>
        <p:txBody>
          <a:bodyPr/>
          <a:lstStyle/>
          <a:p>
            <a:r>
              <a:rPr lang="de-DE"/>
              <a:t>Pesticide Atmospheric Modeling</a:t>
            </a:r>
          </a:p>
        </p:txBody>
      </p:sp>
      <p:sp>
        <p:nvSpPr>
          <p:cNvPr id="605188" name="Text Box 4"/>
          <p:cNvSpPr txBox="1">
            <a:spLocks noChangeArrowheads="1"/>
          </p:cNvSpPr>
          <p:nvPr/>
        </p:nvSpPr>
        <p:spPr bwMode="auto">
          <a:xfrm>
            <a:off x="179388" y="134143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t>Air concentration, trifluralin</a:t>
            </a:r>
          </a:p>
        </p:txBody>
      </p:sp>
      <p:sp>
        <p:nvSpPr>
          <p:cNvPr id="605189" name="Text Box 5"/>
          <p:cNvSpPr txBox="1">
            <a:spLocks noChangeArrowheads="1"/>
          </p:cNvSpPr>
          <p:nvPr/>
        </p:nvSpPr>
        <p:spPr bwMode="auto">
          <a:xfrm>
            <a:off x="2339975" y="6021388"/>
            <a:ext cx="4884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b="1"/>
              <a:t>2020 BAU                                                          2020 2° aim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noFill/>
          <a:ln/>
        </p:spPr>
        <p:txBody>
          <a:bodyPr/>
          <a:lstStyle/>
          <a:p>
            <a:r>
              <a:rPr lang="de-DE"/>
              <a:t>POPs Multimedia Fate Modeling (PANGEA)</a:t>
            </a:r>
          </a:p>
        </p:txBody>
      </p:sp>
      <p:sp>
        <p:nvSpPr>
          <p:cNvPr id="477187" name="Text Box 3"/>
          <p:cNvSpPr txBox="1">
            <a:spLocks noChangeArrowheads="1"/>
          </p:cNvSpPr>
          <p:nvPr/>
        </p:nvSpPr>
        <p:spPr bwMode="auto">
          <a:xfrm>
            <a:off x="179388" y="1341438"/>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t>Agricultural land concentration, 4PeCDF</a:t>
            </a:r>
          </a:p>
        </p:txBody>
      </p:sp>
      <p:sp>
        <p:nvSpPr>
          <p:cNvPr id="477188" name="Text Box 4"/>
          <p:cNvSpPr txBox="1">
            <a:spLocks noChangeArrowheads="1"/>
          </p:cNvSpPr>
          <p:nvPr/>
        </p:nvSpPr>
        <p:spPr bwMode="auto">
          <a:xfrm>
            <a:off x="179388" y="3998913"/>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t>Agricultural land concentration, PCB-153</a:t>
            </a:r>
          </a:p>
        </p:txBody>
      </p:sp>
      <p:pic>
        <p:nvPicPr>
          <p:cNvPr id="477189" name="Picture 5" descr="Unbenan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13" y="4359275"/>
            <a:ext cx="7467600" cy="2238375"/>
          </a:xfrm>
          <a:prstGeom prst="rect">
            <a:avLst/>
          </a:prstGeom>
          <a:noFill/>
          <a:extLst>
            <a:ext uri="{909E8E84-426E-40DD-AFC4-6F175D3DCCD1}">
              <a14:hiddenFill xmlns:a14="http://schemas.microsoft.com/office/drawing/2010/main">
                <a:solidFill>
                  <a:srgbClr val="FFFFFF"/>
                </a:solidFill>
              </a14:hiddenFill>
            </a:ext>
          </a:extLst>
        </p:spPr>
      </p:pic>
      <p:pic>
        <p:nvPicPr>
          <p:cNvPr id="477190" name="Picture 6" descr="Unbenann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313" y="1700213"/>
            <a:ext cx="7467600" cy="2238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noFill/>
          <a:ln/>
        </p:spPr>
        <p:txBody>
          <a:bodyPr/>
          <a:lstStyle/>
          <a:p>
            <a:r>
              <a:rPr lang="de-DE"/>
              <a:t>Personal exposure – Results </a:t>
            </a:r>
          </a:p>
        </p:txBody>
      </p:sp>
      <p:sp>
        <p:nvSpPr>
          <p:cNvPr id="567299" name="Line 3"/>
          <p:cNvSpPr>
            <a:spLocks noChangeShapeType="1"/>
          </p:cNvSpPr>
          <p:nvPr/>
        </p:nvSpPr>
        <p:spPr bwMode="auto">
          <a:xfrm>
            <a:off x="160338" y="1412875"/>
            <a:ext cx="8856662" cy="0"/>
          </a:xfrm>
          <a:prstGeom prst="line">
            <a:avLst/>
          </a:prstGeom>
          <a:noFill/>
          <a:ln w="190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67300" name="Rectangle 4"/>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56792"/>
            <a:ext cx="7704856" cy="486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40" name="Rectangle 4"/>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603147" name="Rectangle 11"/>
          <p:cNvSpPr>
            <a:spLocks noChangeArrowheads="1"/>
          </p:cNvSpPr>
          <p:nvPr/>
        </p:nvSpPr>
        <p:spPr bwMode="auto">
          <a:xfrm>
            <a:off x="145703" y="620688"/>
            <a:ext cx="89982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0"/>
              </a:spcBef>
            </a:pPr>
            <a:r>
              <a:rPr lang="en-GB" sz="2000" b="1" dirty="0"/>
              <a:t>Average PM2.5 exposure results and uncertainty (standard deviation) </a:t>
            </a:r>
            <a:br>
              <a:rPr lang="en-GB" sz="2000" b="1" dirty="0"/>
            </a:br>
            <a:r>
              <a:rPr lang="en-GB" sz="2000" b="1" dirty="0"/>
              <a:t>for 2020BAU scenario on the EMEP grid shown with the </a:t>
            </a:r>
            <a:r>
              <a:rPr lang="en-GB" sz="2000" b="1" dirty="0" err="1"/>
              <a:t>Aguila</a:t>
            </a:r>
            <a:r>
              <a:rPr lang="en-GB" sz="2000" b="1" dirty="0"/>
              <a:t> software</a:t>
            </a:r>
            <a:r>
              <a:rPr lang="de-DE" sz="2000" b="1" dirty="0"/>
              <a:t> </a:t>
            </a:r>
          </a:p>
        </p:txBody>
      </p:sp>
      <p:pic>
        <p:nvPicPr>
          <p:cNvPr id="5" name="Picture 5" descr="2020BAU_uncertainty.jpg"/>
          <p:cNvPicPr/>
          <p:nvPr/>
        </p:nvPicPr>
        <p:blipFill>
          <a:blip r:embed="rId3"/>
          <a:srcRect/>
          <a:stretch>
            <a:fillRect/>
          </a:stretch>
        </p:blipFill>
        <p:spPr bwMode="auto">
          <a:xfrm>
            <a:off x="441225" y="1340768"/>
            <a:ext cx="8379247" cy="518457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9" name="Line 3"/>
          <p:cNvSpPr>
            <a:spLocks noChangeShapeType="1"/>
          </p:cNvSpPr>
          <p:nvPr/>
        </p:nvSpPr>
        <p:spPr bwMode="auto">
          <a:xfrm>
            <a:off x="160338" y="1412875"/>
            <a:ext cx="8856662" cy="0"/>
          </a:xfrm>
          <a:prstGeom prst="line">
            <a:avLst/>
          </a:prstGeom>
          <a:noFill/>
          <a:ln w="190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608260" name="Rectangle 4"/>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608262" name="Rectangle 6"/>
          <p:cNvSpPr>
            <a:spLocks noChangeArrowheads="1"/>
          </p:cNvSpPr>
          <p:nvPr/>
        </p:nvSpPr>
        <p:spPr bwMode="auto">
          <a:xfrm>
            <a:off x="187113" y="552887"/>
            <a:ext cx="80842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0"/>
              </a:spcBef>
            </a:pPr>
            <a:r>
              <a:rPr lang="en-GB" dirty="0"/>
              <a:t>Average PM2.5 exposure over EU-30 per subgroup for the six </a:t>
            </a:r>
            <a:r>
              <a:rPr lang="en-GB" dirty="0" smtClean="0"/>
              <a:t>scenarios:</a:t>
            </a:r>
          </a:p>
          <a:p>
            <a:pPr eaLnBrk="1" hangingPunct="1">
              <a:spcBef>
                <a:spcPct val="0"/>
              </a:spcBef>
            </a:pPr>
            <a:r>
              <a:rPr lang="en-GB" dirty="0" smtClean="0"/>
              <a:t> behaviour of subgroups</a:t>
            </a:r>
            <a:r>
              <a:rPr lang="de-DE" dirty="0" smtClean="0"/>
              <a:t> </a:t>
            </a:r>
            <a:r>
              <a:rPr lang="de-DE" dirty="0" err="1" smtClean="0"/>
              <a:t>more</a:t>
            </a:r>
            <a:r>
              <a:rPr lang="de-DE" dirty="0" smtClean="0"/>
              <a:t> </a:t>
            </a:r>
            <a:r>
              <a:rPr lang="de-DE" dirty="0" err="1" smtClean="0"/>
              <a:t>important</a:t>
            </a:r>
            <a:r>
              <a:rPr lang="de-DE" dirty="0" smtClean="0"/>
              <a:t> </a:t>
            </a:r>
            <a:r>
              <a:rPr lang="de-DE" dirty="0" err="1" smtClean="0"/>
              <a:t>for</a:t>
            </a:r>
            <a:r>
              <a:rPr lang="de-DE" dirty="0" smtClean="0"/>
              <a:t> </a:t>
            </a:r>
            <a:r>
              <a:rPr lang="de-DE" dirty="0" err="1" smtClean="0"/>
              <a:t>health</a:t>
            </a:r>
            <a:r>
              <a:rPr lang="de-DE" dirty="0" smtClean="0"/>
              <a:t> </a:t>
            </a:r>
            <a:r>
              <a:rPr lang="de-DE" dirty="0" err="1" smtClean="0"/>
              <a:t>than</a:t>
            </a:r>
            <a:r>
              <a:rPr lang="de-DE" dirty="0" smtClean="0"/>
              <a:t> </a:t>
            </a:r>
            <a:r>
              <a:rPr lang="de-DE" dirty="0" err="1" smtClean="0"/>
              <a:t>outdoor</a:t>
            </a:r>
            <a:r>
              <a:rPr lang="de-DE" dirty="0" smtClean="0"/>
              <a:t> PM </a:t>
            </a:r>
            <a:r>
              <a:rPr lang="de-DE" dirty="0" err="1" smtClean="0"/>
              <a:t>reduction</a:t>
            </a:r>
            <a:endParaRPr lang="de-DE" dirty="0"/>
          </a:p>
        </p:txBody>
      </p:sp>
      <p:pic>
        <p:nvPicPr>
          <p:cNvPr id="608268" name="Picture 12" descr="lama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1988840"/>
            <a:ext cx="8905875" cy="41764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250825" y="3068638"/>
            <a:ext cx="8424863" cy="720725"/>
          </a:xfrm>
        </p:spPr>
        <p:txBody>
          <a:bodyPr/>
          <a:lstStyle/>
          <a:p>
            <a:r>
              <a:rPr lang="de-DE" sz="2800" b="1"/>
              <a:t>From concentrations/levels/intake/exposures to health impacts/DALYs/monetary values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noFill/>
          <a:ln/>
        </p:spPr>
        <p:txBody>
          <a:bodyPr/>
          <a:lstStyle/>
          <a:p>
            <a:r>
              <a:rPr lang="de-DE"/>
              <a:t>Air pollutants: Impact functions PM</a:t>
            </a:r>
            <a:r>
              <a:rPr lang="de-DE" baseline="-25000"/>
              <a:t>2.5</a:t>
            </a:r>
            <a:r>
              <a:rPr lang="de-DE"/>
              <a:t>  </a:t>
            </a:r>
          </a:p>
        </p:txBody>
      </p:sp>
      <p:sp>
        <p:nvSpPr>
          <p:cNvPr id="439299" name="Line 3"/>
          <p:cNvSpPr>
            <a:spLocks noChangeShapeType="1"/>
          </p:cNvSpPr>
          <p:nvPr/>
        </p:nvSpPr>
        <p:spPr bwMode="auto">
          <a:xfrm>
            <a:off x="160338" y="1412875"/>
            <a:ext cx="8856662" cy="0"/>
          </a:xfrm>
          <a:prstGeom prst="line">
            <a:avLst/>
          </a:prstGeom>
          <a:noFill/>
          <a:ln w="190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39300" name="Rectangle 4"/>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439301" name="Group 5"/>
          <p:cNvGraphicFramePr>
            <a:graphicFrameLocks noGrp="1"/>
          </p:cNvGraphicFramePr>
          <p:nvPr>
            <p:ph idx="1"/>
            <p:extLst>
              <p:ext uri="{D42A27DB-BD31-4B8C-83A1-F6EECF244321}">
                <p14:modId xmlns:p14="http://schemas.microsoft.com/office/powerpoint/2010/main" val="3617567012"/>
              </p:ext>
            </p:extLst>
          </p:nvPr>
        </p:nvGraphicFramePr>
        <p:xfrm>
          <a:off x="179388" y="1557338"/>
          <a:ext cx="8785225" cy="5029200"/>
        </p:xfrm>
        <a:graphic>
          <a:graphicData uri="http://schemas.openxmlformats.org/drawingml/2006/table">
            <a:tbl>
              <a:tblPr/>
              <a:tblGrid>
                <a:gridCol w="1512887"/>
                <a:gridCol w="1655763"/>
                <a:gridCol w="1368425"/>
                <a:gridCol w="1150937"/>
                <a:gridCol w="3097213"/>
              </a:tblGrid>
              <a:tr h="187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dirty="0" err="1" smtClean="0">
                          <a:ln>
                            <a:noFill/>
                          </a:ln>
                          <a:solidFill>
                            <a:schemeClr val="tx1"/>
                          </a:solidFill>
                          <a:effectLst/>
                          <a:latin typeface="Arial" pitchFamily="34" charset="0"/>
                          <a:cs typeface="Arial" pitchFamily="34" charset="0"/>
                        </a:rPr>
                        <a:t>Health</a:t>
                      </a:r>
                      <a:r>
                        <a:rPr kumimoji="0" lang="de-DE" sz="1400" b="1" i="0" u="none" strike="noStrike" cap="none" normalizeH="0" baseline="0" dirty="0" smtClean="0">
                          <a:ln>
                            <a:noFill/>
                          </a:ln>
                          <a:solidFill>
                            <a:schemeClr val="tx1"/>
                          </a:solidFill>
                          <a:effectLst/>
                          <a:latin typeface="Arial" pitchFamily="34" charset="0"/>
                          <a:cs typeface="Arial" pitchFamily="34" charset="0"/>
                        </a:rPr>
                        <a:t> </a:t>
                      </a:r>
                      <a:r>
                        <a:rPr kumimoji="0" lang="de-DE" sz="1400" b="1" i="0" u="none" strike="noStrike" cap="none" normalizeH="0" baseline="0" dirty="0" err="1" smtClean="0">
                          <a:ln>
                            <a:noFill/>
                          </a:ln>
                          <a:solidFill>
                            <a:schemeClr val="tx1"/>
                          </a:solidFill>
                          <a:effectLst/>
                          <a:latin typeface="Arial" pitchFamily="34" charset="0"/>
                          <a:cs typeface="Arial" pitchFamily="34" charset="0"/>
                        </a:rPr>
                        <a:t>effect</a:t>
                      </a:r>
                      <a:endParaRPr kumimoji="0" lang="de-DE" sz="1400" b="0"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Relative Risk</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Age Group</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Population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Impact Function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 </a:t>
                      </a:r>
                      <a:r>
                        <a:rPr kumimoji="0" lang="de-DE" sz="1400" b="1" i="0" u="none" strike="noStrike" cap="none" normalizeH="0" baseline="0" smtClean="0">
                          <a:ln>
                            <a:noFill/>
                          </a:ln>
                          <a:solidFill>
                            <a:schemeClr val="tx1"/>
                          </a:solidFill>
                          <a:effectLst/>
                          <a:latin typeface="Arial" pitchFamily="34" charset="0"/>
                        </a:rPr>
                        <a:t>PM2.5</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 </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 </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 </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 </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242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Mortality (all cause)</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pitchFamily="34" charset="0"/>
                          <a:cs typeface="Arial" pitchFamily="34" charset="0"/>
                        </a:rPr>
                        <a:t>6% (95% CI: 2%, 11%) </a:t>
                      </a:r>
                      <a:r>
                        <a:rPr kumimoji="0" lang="de-DE" sz="1400" b="0" i="0" u="none" strike="noStrike" cap="none" normalizeH="0" baseline="0" dirty="0" err="1" smtClean="0">
                          <a:ln>
                            <a:noFill/>
                          </a:ln>
                          <a:solidFill>
                            <a:schemeClr val="tx1"/>
                          </a:solidFill>
                          <a:effectLst/>
                          <a:latin typeface="Arial" pitchFamily="34" charset="0"/>
                          <a:cs typeface="Arial" pitchFamily="34" charset="0"/>
                        </a:rPr>
                        <a:t>change</a:t>
                      </a:r>
                      <a:r>
                        <a:rPr kumimoji="0" lang="de-DE" sz="1400" b="0" i="0" u="none" strike="noStrike" cap="none" normalizeH="0" baseline="0" dirty="0" smtClean="0">
                          <a:ln>
                            <a:noFill/>
                          </a:ln>
                          <a:solidFill>
                            <a:schemeClr val="tx1"/>
                          </a:solidFill>
                          <a:effectLst/>
                          <a:latin typeface="Arial" pitchFamily="34" charset="0"/>
                          <a:cs typeface="Arial" pitchFamily="34" charset="0"/>
                        </a:rPr>
                        <a:t> per 1 </a:t>
                      </a:r>
                      <a:r>
                        <a:rPr kumimoji="0" lang="de-DE" sz="1400" b="0" i="0" u="none" strike="noStrike" cap="none" normalizeH="0" baseline="0" dirty="0" err="1" smtClean="0">
                          <a:ln>
                            <a:noFill/>
                          </a:ln>
                          <a:solidFill>
                            <a:schemeClr val="tx1"/>
                          </a:solidFill>
                          <a:effectLst/>
                          <a:latin typeface="Arial" pitchFamily="34" charset="0"/>
                          <a:cs typeface="Arial" pitchFamily="34" charset="0"/>
                        </a:rPr>
                        <a:t>μg</a:t>
                      </a:r>
                      <a:r>
                        <a:rPr kumimoji="0" lang="de-DE" sz="1400" b="0" i="0" u="none" strike="noStrike" cap="none" normalizeH="0" baseline="0" dirty="0" smtClean="0">
                          <a:ln>
                            <a:noFill/>
                          </a:ln>
                          <a:solidFill>
                            <a:schemeClr val="tx1"/>
                          </a:solidFill>
                          <a:effectLst/>
                          <a:latin typeface="Arial" pitchFamily="34" charset="0"/>
                          <a:cs typeface="Arial" pitchFamily="34" charset="0"/>
                        </a:rPr>
                        <a:t>/m</a:t>
                      </a:r>
                      <a:r>
                        <a:rPr kumimoji="0" lang="de-DE" sz="1400" b="0" i="0" u="none" strike="noStrike" cap="none" normalizeH="0" baseline="30000" dirty="0" smtClean="0">
                          <a:ln>
                            <a:noFill/>
                          </a:ln>
                          <a:solidFill>
                            <a:schemeClr val="tx1"/>
                          </a:solidFill>
                          <a:effectLst/>
                          <a:latin typeface="Arial" pitchFamily="34" charset="0"/>
                          <a:cs typeface="Arial" pitchFamily="34" charset="0"/>
                        </a:rPr>
                        <a:t>3</a:t>
                      </a:r>
                      <a:r>
                        <a:rPr kumimoji="0" lang="de-DE" sz="1400" b="0" i="0" u="none" strike="noStrike" cap="none" normalizeH="0" baseline="0" dirty="0" smtClean="0">
                          <a:ln>
                            <a:noFill/>
                          </a:ln>
                          <a:solidFill>
                            <a:schemeClr val="tx1"/>
                          </a:solidFill>
                          <a:effectLst/>
                          <a:latin typeface="Arial" pitchFamily="34" charset="0"/>
                          <a:cs typeface="Arial" pitchFamily="34" charset="0"/>
                        </a:rPr>
                        <a:t> PM</a:t>
                      </a:r>
                      <a:r>
                        <a:rPr kumimoji="0" lang="de-DE" sz="1400" b="0" i="0" u="none" strike="noStrike" cap="none" normalizeH="0" baseline="-25000" dirty="0" smtClean="0">
                          <a:ln>
                            <a:noFill/>
                          </a:ln>
                          <a:solidFill>
                            <a:schemeClr val="tx1"/>
                          </a:solidFill>
                          <a:effectLst/>
                          <a:latin typeface="Arial" pitchFamily="34" charset="0"/>
                          <a:cs typeface="Arial" pitchFamily="34" charset="0"/>
                        </a:rPr>
                        <a:t>2.5</a:t>
                      </a:r>
                      <a:endParaRPr kumimoji="0" lang="de-DE" sz="1400" b="0" i="0" u="none" strike="noStrike" cap="none" normalizeH="0" baseline="-25000" dirty="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Adults 30 years and older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General Population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pitchFamily="34" charset="0"/>
                          <a:cs typeface="Arial" pitchFamily="34" charset="0"/>
                        </a:rPr>
                        <a:t>101.4 </a:t>
                      </a:r>
                      <a:r>
                        <a:rPr kumimoji="0" lang="de-DE" sz="1400" b="0" i="0" u="none" strike="noStrike" cap="none" normalizeH="0" baseline="0" dirty="0" smtClean="0">
                          <a:ln>
                            <a:noFill/>
                          </a:ln>
                          <a:solidFill>
                            <a:schemeClr val="tx1"/>
                          </a:solidFill>
                          <a:effectLst/>
                          <a:latin typeface="Arial" pitchFamily="34" charset="0"/>
                          <a:cs typeface="Arial" pitchFamily="34" charset="0"/>
                        </a:rPr>
                        <a:t>YOLLs additional </a:t>
                      </a:r>
                      <a:r>
                        <a:rPr kumimoji="0" lang="de-DE" sz="1400" b="0" i="0" u="none" strike="noStrike" cap="none" normalizeH="0" baseline="0" dirty="0" err="1" smtClean="0">
                          <a:ln>
                            <a:noFill/>
                          </a:ln>
                          <a:solidFill>
                            <a:schemeClr val="tx1"/>
                          </a:solidFill>
                          <a:effectLst/>
                          <a:latin typeface="Arial" pitchFamily="34" charset="0"/>
                          <a:cs typeface="Arial" pitchFamily="34" charset="0"/>
                        </a:rPr>
                        <a:t>years</a:t>
                      </a:r>
                      <a:r>
                        <a:rPr kumimoji="0" lang="de-DE" sz="1400" b="0" i="0" u="none" strike="noStrike" cap="none" normalizeH="0" baseline="0" dirty="0" smtClean="0">
                          <a:ln>
                            <a:noFill/>
                          </a:ln>
                          <a:solidFill>
                            <a:schemeClr val="tx1"/>
                          </a:solidFill>
                          <a:effectLst/>
                          <a:latin typeface="Arial" pitchFamily="34" charset="0"/>
                          <a:cs typeface="Arial" pitchFamily="34" charset="0"/>
                        </a:rPr>
                        <a:t> </a:t>
                      </a:r>
                      <a:r>
                        <a:rPr kumimoji="0" lang="de-DE" sz="1400" b="0" i="0" u="none" strike="noStrike" cap="none" normalizeH="0" baseline="0" dirty="0" err="1" smtClean="0">
                          <a:ln>
                            <a:noFill/>
                          </a:ln>
                          <a:solidFill>
                            <a:schemeClr val="tx1"/>
                          </a:solidFill>
                          <a:effectLst/>
                          <a:latin typeface="Arial" pitchFamily="34" charset="0"/>
                          <a:cs typeface="Arial" pitchFamily="34" charset="0"/>
                        </a:rPr>
                        <a:t>of</a:t>
                      </a:r>
                      <a:r>
                        <a:rPr kumimoji="0" lang="de-DE" sz="1400" b="0" i="0" u="none" strike="noStrike" cap="none" normalizeH="0" baseline="0" dirty="0" smtClean="0">
                          <a:ln>
                            <a:noFill/>
                          </a:ln>
                          <a:solidFill>
                            <a:schemeClr val="tx1"/>
                          </a:solidFill>
                          <a:effectLst/>
                          <a:latin typeface="Arial" pitchFamily="34" charset="0"/>
                          <a:cs typeface="Arial" pitchFamily="34" charset="0"/>
                        </a:rPr>
                        <a:t> </a:t>
                      </a:r>
                      <a:r>
                        <a:rPr kumimoji="0" lang="de-DE" sz="1400" b="0" i="0" u="none" strike="noStrike" cap="none" normalizeH="0" baseline="0" dirty="0" err="1" smtClean="0">
                          <a:ln>
                            <a:noFill/>
                          </a:ln>
                          <a:solidFill>
                            <a:schemeClr val="tx1"/>
                          </a:solidFill>
                          <a:effectLst/>
                          <a:latin typeface="Arial" pitchFamily="34" charset="0"/>
                          <a:cs typeface="Arial" pitchFamily="34" charset="0"/>
                        </a:rPr>
                        <a:t>life</a:t>
                      </a:r>
                      <a:r>
                        <a:rPr kumimoji="0" lang="de-DE" sz="1400" b="0" i="0" u="none" strike="noStrike" cap="none" normalizeH="0" baseline="0" dirty="0" smtClean="0">
                          <a:ln>
                            <a:noFill/>
                          </a:ln>
                          <a:solidFill>
                            <a:schemeClr val="tx1"/>
                          </a:solidFill>
                          <a:effectLst/>
                          <a:latin typeface="Arial" pitchFamily="34" charset="0"/>
                          <a:cs typeface="Arial" pitchFamily="34" charset="0"/>
                        </a:rPr>
                        <a:t> lost per 1 </a:t>
                      </a:r>
                      <a:r>
                        <a:rPr kumimoji="0" lang="de-DE" sz="1400" b="0" i="0" u="none" strike="noStrike" cap="none" normalizeH="0" baseline="0" dirty="0" err="1" smtClean="0">
                          <a:ln>
                            <a:noFill/>
                          </a:ln>
                          <a:solidFill>
                            <a:schemeClr val="tx1"/>
                          </a:solidFill>
                          <a:effectLst/>
                          <a:latin typeface="Arial" pitchFamily="34" charset="0"/>
                          <a:cs typeface="Arial" pitchFamily="34" charset="0"/>
                        </a:rPr>
                        <a:t>μg</a:t>
                      </a:r>
                      <a:r>
                        <a:rPr kumimoji="0" lang="de-DE" sz="1400" b="0" i="0" u="none" strike="noStrike" cap="none" normalizeH="0" baseline="0" dirty="0" smtClean="0">
                          <a:ln>
                            <a:noFill/>
                          </a:ln>
                          <a:solidFill>
                            <a:schemeClr val="tx1"/>
                          </a:solidFill>
                          <a:effectLst/>
                          <a:latin typeface="Arial" pitchFamily="34" charset="0"/>
                          <a:cs typeface="Arial" pitchFamily="34" charset="0"/>
                        </a:rPr>
                        <a:t>/m</a:t>
                      </a:r>
                      <a:r>
                        <a:rPr kumimoji="0" lang="de-DE" sz="1400" b="0" i="0" u="none" strike="noStrike" cap="none" normalizeH="0" baseline="30000" dirty="0" smtClean="0">
                          <a:ln>
                            <a:noFill/>
                          </a:ln>
                          <a:solidFill>
                            <a:schemeClr val="tx1"/>
                          </a:solidFill>
                          <a:effectLst/>
                          <a:latin typeface="Arial" pitchFamily="34" charset="0"/>
                          <a:cs typeface="Arial" pitchFamily="34" charset="0"/>
                        </a:rPr>
                        <a:t>3</a:t>
                      </a:r>
                      <a:r>
                        <a:rPr kumimoji="0" lang="de-DE" sz="1400" b="0" i="0" u="none" strike="noStrike" cap="none" normalizeH="0" baseline="0" dirty="0" smtClean="0">
                          <a:ln>
                            <a:noFill/>
                          </a:ln>
                          <a:solidFill>
                            <a:schemeClr val="tx1"/>
                          </a:solidFill>
                          <a:effectLst/>
                          <a:latin typeface="Arial" pitchFamily="34" charset="0"/>
                          <a:cs typeface="Arial" pitchFamily="34" charset="0"/>
                        </a:rPr>
                        <a:t> </a:t>
                      </a:r>
                      <a:r>
                        <a:rPr kumimoji="0" lang="de-DE" sz="1400" b="0" i="0" u="none" strike="noStrike" cap="none" normalizeH="0" baseline="0" dirty="0" err="1" smtClean="0">
                          <a:ln>
                            <a:noFill/>
                          </a:ln>
                          <a:solidFill>
                            <a:schemeClr val="tx1"/>
                          </a:solidFill>
                          <a:effectLst/>
                          <a:latin typeface="Arial" pitchFamily="34" charset="0"/>
                          <a:cs typeface="Arial" pitchFamily="34" charset="0"/>
                        </a:rPr>
                        <a:t>increase</a:t>
                      </a:r>
                      <a:r>
                        <a:rPr kumimoji="0" lang="de-DE" sz="1400" b="0" i="0" u="none" strike="noStrike" cap="none" normalizeH="0" baseline="0" dirty="0" smtClean="0">
                          <a:ln>
                            <a:noFill/>
                          </a:ln>
                          <a:solidFill>
                            <a:schemeClr val="tx1"/>
                          </a:solidFill>
                          <a:effectLst/>
                          <a:latin typeface="Arial" pitchFamily="34" charset="0"/>
                          <a:cs typeface="Arial" pitchFamily="34" charset="0"/>
                        </a:rPr>
                        <a:t> in PM</a:t>
                      </a:r>
                      <a:r>
                        <a:rPr kumimoji="0" lang="de-DE" sz="1400" b="0" i="0" u="none" strike="noStrike" cap="none" normalizeH="0" baseline="-25000" dirty="0" smtClean="0">
                          <a:ln>
                            <a:noFill/>
                          </a:ln>
                          <a:solidFill>
                            <a:schemeClr val="tx1"/>
                          </a:solidFill>
                          <a:effectLst/>
                          <a:latin typeface="Arial" pitchFamily="34" charset="0"/>
                          <a:cs typeface="Arial" pitchFamily="34" charset="0"/>
                        </a:rPr>
                        <a:t>2.5</a:t>
                      </a:r>
                      <a:r>
                        <a:rPr kumimoji="0" lang="de-DE" sz="1400" b="0" i="0" u="none" strike="noStrike" cap="none" normalizeH="0" baseline="0" dirty="0" smtClean="0">
                          <a:ln>
                            <a:noFill/>
                          </a:ln>
                          <a:solidFill>
                            <a:schemeClr val="tx1"/>
                          </a:solidFill>
                          <a:effectLst/>
                          <a:latin typeface="Arial" pitchFamily="34" charset="0"/>
                          <a:cs typeface="Arial" pitchFamily="34" charset="0"/>
                        </a:rPr>
                        <a:t> per 100,000 </a:t>
                      </a:r>
                      <a:r>
                        <a:rPr kumimoji="0" lang="de-DE" sz="1400" b="0" i="0" u="none" strike="noStrike" cap="none" normalizeH="0" baseline="0" dirty="0" err="1" smtClean="0">
                          <a:ln>
                            <a:noFill/>
                          </a:ln>
                          <a:solidFill>
                            <a:schemeClr val="tx1"/>
                          </a:solidFill>
                          <a:effectLst/>
                          <a:latin typeface="Arial" pitchFamily="34" charset="0"/>
                          <a:cs typeface="Arial" pitchFamily="34" charset="0"/>
                        </a:rPr>
                        <a:t>people</a:t>
                      </a:r>
                      <a:r>
                        <a:rPr kumimoji="0" lang="de-DE" sz="1400" b="0" i="0" u="none" strike="noStrike" cap="none" normalizeH="0" baseline="0" dirty="0" smtClean="0">
                          <a:ln>
                            <a:noFill/>
                          </a:ln>
                          <a:solidFill>
                            <a:schemeClr val="tx1"/>
                          </a:solidFill>
                          <a:effectLst/>
                          <a:latin typeface="Arial" pitchFamily="34" charset="0"/>
                          <a:cs typeface="Arial" pitchFamily="34" charset="0"/>
                        </a:rPr>
                        <a:t> </a:t>
                      </a:r>
                      <a:r>
                        <a:rPr kumimoji="0" lang="de-DE" sz="1400" b="0" i="0" u="none" strike="noStrike" cap="none" normalizeH="0" baseline="0" dirty="0" err="1" smtClean="0">
                          <a:ln>
                            <a:noFill/>
                          </a:ln>
                          <a:solidFill>
                            <a:schemeClr val="tx1"/>
                          </a:solidFill>
                          <a:effectLst/>
                          <a:latin typeface="Arial" pitchFamily="34" charset="0"/>
                          <a:cs typeface="Arial" pitchFamily="34" charset="0"/>
                        </a:rPr>
                        <a:t>aged</a:t>
                      </a:r>
                      <a:r>
                        <a:rPr kumimoji="0" lang="de-DE" sz="1400" b="0" i="0" u="none" strike="noStrike" cap="none" normalizeH="0" baseline="0" dirty="0" smtClean="0">
                          <a:ln>
                            <a:noFill/>
                          </a:ln>
                          <a:solidFill>
                            <a:schemeClr val="tx1"/>
                          </a:solidFill>
                          <a:effectLst/>
                          <a:latin typeface="Arial" pitchFamily="34" charset="0"/>
                          <a:cs typeface="Arial" pitchFamily="34" charset="0"/>
                        </a:rPr>
                        <a:t> 30+ in </a:t>
                      </a:r>
                      <a:r>
                        <a:rPr kumimoji="0" lang="de-DE" sz="1400" b="0" i="0" u="none" strike="noStrike" cap="none" normalizeH="0" baseline="0" dirty="0" err="1" smtClean="0">
                          <a:ln>
                            <a:noFill/>
                          </a:ln>
                          <a:solidFill>
                            <a:schemeClr val="tx1"/>
                          </a:solidFill>
                          <a:effectLst/>
                          <a:latin typeface="Arial" pitchFamily="34" charset="0"/>
                          <a:cs typeface="Arial" pitchFamily="34" charset="0"/>
                        </a:rPr>
                        <a:t>the</a:t>
                      </a:r>
                      <a:r>
                        <a:rPr kumimoji="0" lang="de-DE" sz="1400" b="0" i="0" u="none" strike="noStrike" cap="none" normalizeH="0" baseline="0" dirty="0" smtClean="0">
                          <a:ln>
                            <a:noFill/>
                          </a:ln>
                          <a:solidFill>
                            <a:schemeClr val="tx1"/>
                          </a:solidFill>
                          <a:effectLst/>
                          <a:latin typeface="Arial" pitchFamily="34" charset="0"/>
                          <a:cs typeface="Arial" pitchFamily="34" charset="0"/>
                        </a:rPr>
                        <a:t> </a:t>
                      </a:r>
                      <a:r>
                        <a:rPr kumimoji="0" lang="de-DE" sz="1400" b="0" i="0" u="none" strike="noStrike" cap="none" normalizeH="0" baseline="0" dirty="0" err="1" smtClean="0">
                          <a:ln>
                            <a:noFill/>
                          </a:ln>
                          <a:solidFill>
                            <a:schemeClr val="tx1"/>
                          </a:solidFill>
                          <a:effectLst/>
                          <a:latin typeface="Arial" pitchFamily="34" charset="0"/>
                          <a:cs typeface="Arial" pitchFamily="34" charset="0"/>
                        </a:rPr>
                        <a:t>general</a:t>
                      </a:r>
                      <a:r>
                        <a:rPr kumimoji="0" lang="de-DE" sz="1400" b="0" i="0" u="none" strike="noStrike" cap="none" normalizeH="0" baseline="0" dirty="0" smtClean="0">
                          <a:ln>
                            <a:noFill/>
                          </a:ln>
                          <a:solidFill>
                            <a:schemeClr val="tx1"/>
                          </a:solidFill>
                          <a:effectLst/>
                          <a:latin typeface="Arial" pitchFamily="34" charset="0"/>
                          <a:cs typeface="Arial" pitchFamily="34" charset="0"/>
                        </a:rPr>
                        <a:t> </a:t>
                      </a:r>
                      <a:r>
                        <a:rPr kumimoji="0" lang="de-DE" sz="1400" b="0" i="0" u="none" strike="noStrike" cap="none" normalizeH="0" baseline="0" dirty="0" err="1" smtClean="0">
                          <a:ln>
                            <a:noFill/>
                          </a:ln>
                          <a:solidFill>
                            <a:schemeClr val="tx1"/>
                          </a:solidFill>
                          <a:effectLst/>
                          <a:latin typeface="Arial" pitchFamily="34" charset="0"/>
                          <a:cs typeface="Arial" pitchFamily="34" charset="0"/>
                        </a:rPr>
                        <a:t>population</a:t>
                      </a:r>
                      <a:r>
                        <a:rPr kumimoji="0" lang="de-DE" sz="1400" b="0" i="0" u="none" strike="noStrike" cap="none" normalizeH="0" baseline="0" dirty="0" smtClean="0">
                          <a:ln>
                            <a:noFill/>
                          </a:ln>
                          <a:solidFill>
                            <a:schemeClr val="tx1"/>
                          </a:solidFill>
                          <a:effectLst/>
                          <a:latin typeface="Arial" pitchFamily="34" charset="0"/>
                          <a:cs typeface="Arial" pitchFamily="34" charset="0"/>
                        </a:rPr>
                        <a:t> per </a:t>
                      </a:r>
                      <a:r>
                        <a:rPr kumimoji="0" lang="de-DE" sz="1400" b="0" i="0" u="none" strike="noStrike" cap="none" normalizeH="0" baseline="0" dirty="0" err="1" smtClean="0">
                          <a:ln>
                            <a:noFill/>
                          </a:ln>
                          <a:solidFill>
                            <a:schemeClr val="tx1"/>
                          </a:solidFill>
                          <a:effectLst/>
                          <a:latin typeface="Arial" pitchFamily="34" charset="0"/>
                          <a:cs typeface="Arial" pitchFamily="34" charset="0"/>
                        </a:rPr>
                        <a:t>year</a:t>
                      </a:r>
                      <a:endParaRPr kumimoji="0" lang="de-DE" sz="1400" b="0" i="0" u="none" strike="noStrike" cap="none" normalizeH="0" baseline="-25000" dirty="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pitchFamily="34" charset="0"/>
                          <a:cs typeface="Arial" pitchFamily="34" charset="0"/>
                        </a:rPr>
                        <a:t>Work </a:t>
                      </a:r>
                      <a:r>
                        <a:rPr kumimoji="0" lang="de-DE" sz="1400" b="0" i="0" u="none" strike="noStrike" cap="none" normalizeH="0" baseline="0" dirty="0" err="1" smtClean="0">
                          <a:ln>
                            <a:noFill/>
                          </a:ln>
                          <a:solidFill>
                            <a:schemeClr val="tx1"/>
                          </a:solidFill>
                          <a:effectLst/>
                          <a:latin typeface="Arial" pitchFamily="34" charset="0"/>
                          <a:cs typeface="Arial" pitchFamily="34" charset="0"/>
                        </a:rPr>
                        <a:t>loss</a:t>
                      </a:r>
                      <a:r>
                        <a:rPr kumimoji="0" lang="de-DE" sz="1400" b="0" i="0" u="none" strike="noStrike" cap="none" normalizeH="0" baseline="0" dirty="0" smtClean="0">
                          <a:ln>
                            <a:noFill/>
                          </a:ln>
                          <a:solidFill>
                            <a:schemeClr val="tx1"/>
                          </a:solidFill>
                          <a:effectLst/>
                          <a:latin typeface="Arial" pitchFamily="34" charset="0"/>
                          <a:cs typeface="Arial" pitchFamily="34" charset="0"/>
                        </a:rPr>
                        <a:t> </a:t>
                      </a:r>
                      <a:r>
                        <a:rPr kumimoji="0" lang="de-DE" sz="1400" b="0" i="0" u="none" strike="noStrike" cap="none" normalizeH="0" baseline="0" dirty="0" err="1" smtClean="0">
                          <a:ln>
                            <a:noFill/>
                          </a:ln>
                          <a:solidFill>
                            <a:schemeClr val="tx1"/>
                          </a:solidFill>
                          <a:effectLst/>
                          <a:latin typeface="Arial" pitchFamily="34" charset="0"/>
                          <a:cs typeface="Arial" pitchFamily="34" charset="0"/>
                        </a:rPr>
                        <a:t>days</a:t>
                      </a:r>
                      <a:r>
                        <a:rPr kumimoji="0" lang="de-DE" sz="1400" b="0" i="0" u="none" strike="noStrike" cap="none" normalizeH="0" baseline="0" dirty="0" smtClean="0">
                          <a:ln>
                            <a:noFill/>
                          </a:ln>
                          <a:solidFill>
                            <a:schemeClr val="tx1"/>
                          </a:solidFill>
                          <a:effectLst/>
                          <a:latin typeface="Arial" pitchFamily="34" charset="0"/>
                          <a:cs typeface="Arial" pitchFamily="34" charset="0"/>
                        </a:rPr>
                        <a:t> (WLDs)</a:t>
                      </a:r>
                      <a:endParaRPr kumimoji="0" lang="de-DE" sz="1400" b="0"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4.6% (95% CI: 3.9%, 5.3%) increase per 10 μg/m</a:t>
                      </a:r>
                      <a:r>
                        <a:rPr kumimoji="0" lang="de-DE" sz="1400" b="0" i="0" u="none" strike="noStrike" cap="none" normalizeH="0" baseline="30000" smtClean="0">
                          <a:ln>
                            <a:noFill/>
                          </a:ln>
                          <a:solidFill>
                            <a:schemeClr val="tx1"/>
                          </a:solidFill>
                          <a:effectLst/>
                          <a:latin typeface="Arial" pitchFamily="34" charset="0"/>
                          <a:cs typeface="Arial" pitchFamily="34" charset="0"/>
                        </a:rPr>
                        <a:t>3 </a:t>
                      </a:r>
                      <a:r>
                        <a:rPr kumimoji="0" lang="de-DE" sz="1400" b="0" i="0" u="none" strike="noStrike" cap="none" normalizeH="0" baseline="0" smtClean="0">
                          <a:ln>
                            <a:noFill/>
                          </a:ln>
                          <a:solidFill>
                            <a:schemeClr val="tx1"/>
                          </a:solidFill>
                          <a:effectLst/>
                          <a:latin typeface="Arial" pitchFamily="34" charset="0"/>
                          <a:cs typeface="Arial" pitchFamily="34" charset="0"/>
                        </a:rPr>
                        <a:t>PM</a:t>
                      </a:r>
                      <a:r>
                        <a:rPr kumimoji="0" lang="de-DE" sz="1400" b="0" i="0" u="none" strike="noStrike" cap="none" normalizeH="0" baseline="-25000" smtClean="0">
                          <a:ln>
                            <a:noFill/>
                          </a:ln>
                          <a:solidFill>
                            <a:schemeClr val="tx1"/>
                          </a:solidFill>
                          <a:effectLst/>
                          <a:latin typeface="Arial" pitchFamily="34" charset="0"/>
                          <a:cs typeface="Arial" pitchFamily="34" charset="0"/>
                        </a:rPr>
                        <a:t>2.5</a:t>
                      </a:r>
                      <a:endParaRPr kumimoji="0" lang="de-DE" sz="1400" b="0" i="0" u="none" strike="noStrike" cap="none" normalizeH="0" baseline="-2500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15-64 Years</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General Population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20,700 (95% CI: 17,600, 23,800) additional work lost days per 10 μg/m3 increase in PM2.5 per 100,000 people aged 15-64 in the general population per year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Minor Restricted Activity Days (MRADs)</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7.4% (95% CI: 6.0%, 8.8%) change per 10 μg/m</a:t>
                      </a:r>
                      <a:r>
                        <a:rPr kumimoji="0" lang="de-DE" sz="1400" b="0" i="0" u="none" strike="noStrike" cap="none" normalizeH="0" baseline="30000" smtClean="0">
                          <a:ln>
                            <a:noFill/>
                          </a:ln>
                          <a:solidFill>
                            <a:schemeClr val="tx1"/>
                          </a:solidFill>
                          <a:effectLst/>
                          <a:latin typeface="Arial" pitchFamily="34" charset="0"/>
                          <a:cs typeface="Arial" pitchFamily="34" charset="0"/>
                        </a:rPr>
                        <a:t>3</a:t>
                      </a:r>
                      <a:r>
                        <a:rPr kumimoji="0" lang="de-DE" sz="1400" b="0" i="0" u="none" strike="noStrike" cap="none" normalizeH="0" baseline="0" smtClean="0">
                          <a:ln>
                            <a:noFill/>
                          </a:ln>
                          <a:solidFill>
                            <a:schemeClr val="tx1"/>
                          </a:solidFill>
                          <a:effectLst/>
                          <a:latin typeface="Arial" pitchFamily="34" charset="0"/>
                          <a:cs typeface="Arial" pitchFamily="34" charset="0"/>
                        </a:rPr>
                        <a:t> PM</a:t>
                      </a:r>
                      <a:r>
                        <a:rPr kumimoji="0" lang="de-DE" sz="1400" b="0" i="0" u="none" strike="noStrike" cap="none" normalizeH="0" baseline="-25000" smtClean="0">
                          <a:ln>
                            <a:noFill/>
                          </a:ln>
                          <a:solidFill>
                            <a:schemeClr val="tx1"/>
                          </a:solidFill>
                          <a:effectLst/>
                          <a:latin typeface="Arial" pitchFamily="34" charset="0"/>
                          <a:cs typeface="Arial" pitchFamily="34" charset="0"/>
                        </a:rPr>
                        <a:t>2.5</a:t>
                      </a:r>
                      <a:endParaRPr kumimoji="0" lang="de-DE" sz="1400" b="0" i="0" u="none" strike="noStrike" cap="none" normalizeH="0" baseline="-2500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18-64 Years</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General Population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57,700 (95% CI: 46,800, 68,600) additional MRADs per 10 μg/m3 increase in PM2.5 per 100,000 adults aged 18-64 (general population) per year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Restricted activity days (RADs)</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4.75% (95% CI: 4.17%, 5.33%) change per 10 μg/m</a:t>
                      </a:r>
                      <a:r>
                        <a:rPr kumimoji="0" lang="de-DE" sz="1400" b="0" i="0" u="none" strike="noStrike" cap="none" normalizeH="0" baseline="30000" smtClean="0">
                          <a:ln>
                            <a:noFill/>
                          </a:ln>
                          <a:solidFill>
                            <a:schemeClr val="tx1"/>
                          </a:solidFill>
                          <a:effectLst/>
                          <a:latin typeface="Arial" pitchFamily="34" charset="0"/>
                          <a:cs typeface="Arial" pitchFamily="34" charset="0"/>
                        </a:rPr>
                        <a:t>3</a:t>
                      </a:r>
                      <a:r>
                        <a:rPr kumimoji="0" lang="de-DE" sz="1400" b="0" i="0" u="none" strike="noStrike" cap="none" normalizeH="0" baseline="0" smtClean="0">
                          <a:ln>
                            <a:noFill/>
                          </a:ln>
                          <a:solidFill>
                            <a:schemeClr val="tx1"/>
                          </a:solidFill>
                          <a:effectLst/>
                          <a:latin typeface="Arial" pitchFamily="34" charset="0"/>
                          <a:cs typeface="Arial" pitchFamily="34" charset="0"/>
                        </a:rPr>
                        <a:t> PM</a:t>
                      </a:r>
                      <a:r>
                        <a:rPr kumimoji="0" lang="de-DE" sz="1400" b="0" i="0" u="none" strike="noStrike" cap="none" normalizeH="0" baseline="-25000" smtClean="0">
                          <a:ln>
                            <a:noFill/>
                          </a:ln>
                          <a:solidFill>
                            <a:schemeClr val="tx1"/>
                          </a:solidFill>
                          <a:effectLst/>
                          <a:latin typeface="Arial" pitchFamily="34" charset="0"/>
                          <a:cs typeface="Arial" pitchFamily="34" charset="0"/>
                        </a:rPr>
                        <a:t>2.5</a:t>
                      </a:r>
                      <a:endParaRPr kumimoji="0" lang="de-DE" sz="1400" b="0" i="0" u="none" strike="noStrike" cap="none" normalizeH="0" baseline="-2500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18-64 Years</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General Population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90,200 (95% CI: 79,200, 101,300) additional RADs per 10 μg/m3 increase in PM2.5 per 100,000 adults aged 18-64 (general population) per year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0" y="476250"/>
            <a:ext cx="8424863" cy="720725"/>
          </a:xfrm>
          <a:noFill/>
          <a:ln/>
        </p:spPr>
        <p:txBody>
          <a:bodyPr/>
          <a:lstStyle/>
          <a:p>
            <a:r>
              <a:rPr lang="de-DE"/>
              <a:t>Pesticide DRFs</a:t>
            </a:r>
          </a:p>
        </p:txBody>
      </p:sp>
      <p:sp>
        <p:nvSpPr>
          <p:cNvPr id="437251" name="Text Box 3"/>
          <p:cNvSpPr txBox="1">
            <a:spLocks noChangeArrowheads="1"/>
          </p:cNvSpPr>
          <p:nvPr/>
        </p:nvSpPr>
        <p:spPr bwMode="auto">
          <a:xfrm>
            <a:off x="250825" y="1125538"/>
            <a:ext cx="858678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a:solidFill>
                  <a:schemeClr val="tx1"/>
                </a:solidFill>
                <a:latin typeface="Arial" pitchFamily="34" charset="0"/>
              </a:defRPr>
            </a:lvl1pPr>
            <a:lvl2pPr marL="800100" indent="-342900">
              <a:spcBef>
                <a:spcPct val="0"/>
              </a:spcBef>
              <a:defRPr>
                <a:solidFill>
                  <a:schemeClr val="tx1"/>
                </a:solidFill>
                <a:latin typeface="Arial" pitchFamily="34" charset="0"/>
              </a:defRPr>
            </a:lvl2pPr>
            <a:lvl3pPr marL="1257300" indent="-342900">
              <a:spcBef>
                <a:spcPct val="0"/>
              </a:spcBef>
              <a:defRPr>
                <a:solidFill>
                  <a:schemeClr val="tx1"/>
                </a:solidFill>
                <a:latin typeface="Arial" pitchFamily="34" charset="0"/>
              </a:defRPr>
            </a:lvl3pPr>
            <a:lvl4pPr marL="1714500" indent="-342900">
              <a:spcBef>
                <a:spcPct val="0"/>
              </a:spcBef>
              <a:defRPr>
                <a:solidFill>
                  <a:schemeClr val="tx1"/>
                </a:solidFill>
                <a:latin typeface="Arial" pitchFamily="34" charset="0"/>
              </a:defRPr>
            </a:lvl4pPr>
            <a:lvl5pPr marL="2171700" indent="-342900">
              <a:spcBef>
                <a:spcPct val="0"/>
              </a:spcBef>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Bef>
                <a:spcPct val="50000"/>
              </a:spcBef>
            </a:pPr>
            <a:r>
              <a:rPr lang="de-DE" sz="2000" b="1"/>
              <a:t>Dose-response relationships: carcinogenicity for selected pesticides via food (50% fatality)</a:t>
            </a:r>
          </a:p>
        </p:txBody>
      </p:sp>
      <p:graphicFrame>
        <p:nvGraphicFramePr>
          <p:cNvPr id="437252" name="Group 4"/>
          <p:cNvGraphicFramePr>
            <a:graphicFrameLocks noGrp="1"/>
          </p:cNvGraphicFramePr>
          <p:nvPr>
            <p:ph idx="1"/>
          </p:nvPr>
        </p:nvGraphicFramePr>
        <p:xfrm>
          <a:off x="395288" y="1916113"/>
          <a:ext cx="8424862" cy="4519332"/>
        </p:xfrm>
        <a:graphic>
          <a:graphicData uri="http://schemas.openxmlformats.org/drawingml/2006/table">
            <a:tbl>
              <a:tblPr/>
              <a:tblGrid>
                <a:gridCol w="1944687"/>
                <a:gridCol w="3527425"/>
                <a:gridCol w="2952750"/>
              </a:tblGrid>
              <a:tr h="200025">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Target Class</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Substance Name</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Slope Factor</a:t>
                      </a:r>
                    </a:p>
                    <a:p>
                      <a:pPr marL="0" marR="0" lvl="0" indent="0" algn="l" defTabSz="914400" rtl="0" eaLnBrk="1" fontAlgn="base" latinLnBrk="0" hangingPunct="1">
                        <a:lnSpc>
                          <a:spcPct val="95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a:t>
                      </a:r>
                      <a:r>
                        <a:rPr kumimoji="0" lang="de-DE" sz="1600" b="0" i="0" u="none" strike="noStrike" cap="none" normalizeH="0" baseline="0" smtClean="0">
                          <a:ln>
                            <a:noFill/>
                          </a:ln>
                          <a:solidFill>
                            <a:schemeClr val="tx1"/>
                          </a:solidFill>
                          <a:effectLst/>
                          <a:latin typeface="Arial" pitchFamily="34" charset="0"/>
                        </a:rPr>
                        <a:t>life-time cancer risk per mg intake per kg body and day</a:t>
                      </a:r>
                      <a:r>
                        <a:rPr kumimoji="0" lang="de-DE" sz="1800" b="0" i="0" u="none" strike="noStrike" cap="none" normalizeH="0" baseline="0" smtClean="0">
                          <a:ln>
                            <a:noFill/>
                          </a:ln>
                          <a:solidFill>
                            <a:schemeClr val="tx1"/>
                          </a:solidFill>
                          <a:effectLst/>
                          <a:latin typeface="Arial" pitchFamily="34" charset="0"/>
                        </a:rPr>
                        <a:t>]</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rowSpan="3">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Fungicides</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Carbendazim</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0.00239</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vMerge="1">
                  <a:txBody>
                    <a:bodyPr/>
                    <a:lstStyle/>
                    <a:p>
                      <a:endParaRPr lang="de-DE"/>
                    </a:p>
                  </a:txBody>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Chlorothalonil</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0.00766</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vMerge="1">
                  <a:txBody>
                    <a:bodyPr/>
                    <a:lstStyle/>
                    <a:p>
                      <a:endParaRPr lang="de-DE"/>
                    </a:p>
                  </a:txBody>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Iprodione</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0.0439</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rowSpan="6">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Herbicides</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Bromoxynil</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0.103</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vMerge="1">
                  <a:txBody>
                    <a:bodyPr/>
                    <a:lstStyle/>
                    <a:p>
                      <a:endParaRPr lang="de-DE"/>
                    </a:p>
                  </a:txBody>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Isoxaflutole</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0.0102</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vMerge="1">
                  <a:txBody>
                    <a:bodyPr/>
                    <a:lstStyle/>
                    <a:p>
                      <a:endParaRPr lang="de-DE"/>
                    </a:p>
                  </a:txBody>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Molinate</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0.11</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vMerge="1">
                  <a:txBody>
                    <a:bodyPr/>
                    <a:lstStyle/>
                    <a:p>
                      <a:endParaRPr lang="de-DE"/>
                    </a:p>
                  </a:txBody>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Propyzamide</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0.0259</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vMerge="1">
                  <a:txBody>
                    <a:bodyPr/>
                    <a:lstStyle/>
                    <a:p>
                      <a:endParaRPr lang="de-DE"/>
                    </a:p>
                  </a:txBody>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Tralkoxydim</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0.0168</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025">
                <a:tc vMerge="1">
                  <a:txBody>
                    <a:bodyPr/>
                    <a:lstStyle/>
                    <a:p>
                      <a:endParaRPr lang="de-DE"/>
                    </a:p>
                  </a:txBody>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Trifluralin (</a:t>
                      </a:r>
                      <a:r>
                        <a:rPr kumimoji="0" lang="de-DE" sz="1800" b="0" i="1" u="none" strike="noStrike" cap="none" normalizeH="0" baseline="0" smtClean="0">
                          <a:ln>
                            <a:noFill/>
                          </a:ln>
                          <a:solidFill>
                            <a:schemeClr val="tx1"/>
                          </a:solidFill>
                          <a:effectLst/>
                          <a:latin typeface="Arial" pitchFamily="34" charset="0"/>
                        </a:rPr>
                        <a:t>only for evaluation</a:t>
                      </a:r>
                      <a:r>
                        <a:rPr kumimoji="0" lang="de-DE" sz="1800" b="0" i="0" u="none" strike="noStrike" cap="none" normalizeH="0" baseline="0" smtClean="0">
                          <a:ln>
                            <a:noFill/>
                          </a:ln>
                          <a:solidFill>
                            <a:schemeClr val="tx1"/>
                          </a:solidFill>
                          <a:effectLst/>
                          <a:latin typeface="Arial" pitchFamily="34" charset="0"/>
                        </a:rPr>
                        <a:t>)</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chemeClr val="tx1"/>
                          </a:solidFill>
                          <a:effectLst/>
                          <a:latin typeface="Arial" pitchFamily="34" charset="0"/>
                        </a:rPr>
                        <a:t>0.00293</a:t>
                      </a:r>
                    </a:p>
                  </a:txBody>
                  <a:tcPr marL="90000" marR="90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noFill/>
          <a:ln/>
        </p:spPr>
        <p:txBody>
          <a:bodyPr/>
          <a:lstStyle/>
          <a:p>
            <a:r>
              <a:rPr lang="de-DE"/>
              <a:t>Air pollutants: Impact functions  PM</a:t>
            </a:r>
            <a:r>
              <a:rPr lang="de-DE" baseline="-25000"/>
              <a:t>10</a:t>
            </a:r>
          </a:p>
        </p:txBody>
      </p:sp>
      <p:sp>
        <p:nvSpPr>
          <p:cNvPr id="441347" name="Line 3"/>
          <p:cNvSpPr>
            <a:spLocks noChangeShapeType="1"/>
          </p:cNvSpPr>
          <p:nvPr/>
        </p:nvSpPr>
        <p:spPr bwMode="auto">
          <a:xfrm>
            <a:off x="160338" y="1412875"/>
            <a:ext cx="8856662" cy="0"/>
          </a:xfrm>
          <a:prstGeom prst="line">
            <a:avLst/>
          </a:prstGeom>
          <a:noFill/>
          <a:ln w="190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41348" name="Rectangle 4"/>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441349" name="Group 5"/>
          <p:cNvGraphicFramePr>
            <a:graphicFrameLocks noGrp="1"/>
          </p:cNvGraphicFramePr>
          <p:nvPr>
            <p:ph idx="1"/>
          </p:nvPr>
        </p:nvGraphicFramePr>
        <p:xfrm>
          <a:off x="0" y="1557338"/>
          <a:ext cx="9144000" cy="5029200"/>
        </p:xfrm>
        <a:graphic>
          <a:graphicData uri="http://schemas.openxmlformats.org/drawingml/2006/table">
            <a:tbl>
              <a:tblPr/>
              <a:tblGrid>
                <a:gridCol w="1512888"/>
                <a:gridCol w="1889125"/>
                <a:gridCol w="1169987"/>
                <a:gridCol w="1322388"/>
                <a:gridCol w="3249612"/>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Health effect</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Relative Risk</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Age Group</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Population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Impact Function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PM10</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 </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 </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 </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 </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Infant Mortality</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4% (95% CI: 2%, 7%) change per 10 ug/m3 PM10</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1 month to 1 year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General Population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5.8 (95% CI: 2.9, 10.2) additional infant deaths per 10 μg/m3 PM10 per 100,000 live births, per year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Chronic bronchitis</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22% (95% CI: 2%, 38%) change per 10 μg/m3 PM10</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Adults aged 18 years and older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General Population without symptoms (90% of population)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86 (95% CI 7.8, 150) new cases per 10 μg/m3 PM10 per 100,000 adults aged 18 and older, per year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Cardiovascular hospital admissions</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0.6% (95% CI: 0.3%, 0.9%) change per 10 μg/m3 PM10</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All Ages</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General Population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4.3 (95% CI: 2.2, 6.5) additional emergency cardiac hospital admissions per 10 μg/m3 increase in PM10 per 100,000 people (all ages) per year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Respiratory hospital admissions</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0.9% (95% CI: 0.7%, 1.0%) change per 10 μg/m3 PM10</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All Ages</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General Population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5.6 (95% CI: 4.3, 6.2) additional emergency respiratory hospital admissions per 10 μg/m3 increase in PM10 per 100,000 people (all ages) per year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ChangeArrowheads="1"/>
          </p:cNvSpPr>
          <p:nvPr/>
        </p:nvSpPr>
        <p:spPr bwMode="auto">
          <a:xfrm>
            <a:off x="0" y="0"/>
            <a:ext cx="9144000" cy="68564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4467" name="Text Box 3"/>
          <p:cNvSpPr txBox="1">
            <a:spLocks noChangeArrowheads="1"/>
          </p:cNvSpPr>
          <p:nvPr/>
        </p:nvSpPr>
        <p:spPr bwMode="auto">
          <a:xfrm>
            <a:off x="1514475" y="4371975"/>
            <a:ext cx="909638" cy="682625"/>
          </a:xfrm>
          <a:prstGeom prst="rect">
            <a:avLst/>
          </a:prstGeom>
          <a:solidFill>
            <a:srgbClr val="E9D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Air exchange rate</a:t>
            </a:r>
          </a:p>
        </p:txBody>
      </p:sp>
      <p:sp>
        <p:nvSpPr>
          <p:cNvPr id="574468" name="Text Box 4"/>
          <p:cNvSpPr txBox="1">
            <a:spLocks noChangeArrowheads="1"/>
          </p:cNvSpPr>
          <p:nvPr/>
        </p:nvSpPr>
        <p:spPr bwMode="auto">
          <a:xfrm>
            <a:off x="1485900" y="5572125"/>
            <a:ext cx="969963" cy="469900"/>
          </a:xfrm>
          <a:prstGeom prst="rect">
            <a:avLst/>
          </a:prstGeom>
          <a:solidFill>
            <a:srgbClr val="E9D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Ventilation status</a:t>
            </a:r>
          </a:p>
        </p:txBody>
      </p:sp>
      <p:sp>
        <p:nvSpPr>
          <p:cNvPr id="574469" name="Text Box 5"/>
          <p:cNvSpPr txBox="1">
            <a:spLocks noChangeArrowheads="1"/>
          </p:cNvSpPr>
          <p:nvPr/>
        </p:nvSpPr>
        <p:spPr bwMode="auto">
          <a:xfrm>
            <a:off x="1885950" y="2416175"/>
            <a:ext cx="1255713" cy="469900"/>
          </a:xfrm>
          <a:prstGeom prst="rect">
            <a:avLst/>
          </a:prstGeom>
          <a:solidFill>
            <a:srgbClr val="CDC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Ambient concentrations</a:t>
            </a:r>
          </a:p>
        </p:txBody>
      </p:sp>
      <p:sp>
        <p:nvSpPr>
          <p:cNvPr id="574470" name="Text Box 6"/>
          <p:cNvSpPr txBox="1">
            <a:spLocks noChangeArrowheads="1"/>
          </p:cNvSpPr>
          <p:nvPr/>
        </p:nvSpPr>
        <p:spPr bwMode="auto">
          <a:xfrm>
            <a:off x="4572000" y="1271588"/>
            <a:ext cx="657225" cy="469900"/>
          </a:xfrm>
          <a:prstGeom prst="rect">
            <a:avLst/>
          </a:prstGeom>
          <a:solidFill>
            <a:srgbClr val="CDC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Road traffic</a:t>
            </a:r>
          </a:p>
        </p:txBody>
      </p:sp>
      <p:sp>
        <p:nvSpPr>
          <p:cNvPr id="574471" name="Text Box 7"/>
          <p:cNvSpPr txBox="1">
            <a:spLocks noChangeArrowheads="1"/>
          </p:cNvSpPr>
          <p:nvPr/>
        </p:nvSpPr>
        <p:spPr bwMode="auto">
          <a:xfrm>
            <a:off x="3686175" y="1671638"/>
            <a:ext cx="771525" cy="257175"/>
          </a:xfrm>
          <a:prstGeom prst="rect">
            <a:avLst/>
          </a:prstGeom>
          <a:solidFill>
            <a:srgbClr val="CDC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Industry</a:t>
            </a:r>
          </a:p>
        </p:txBody>
      </p:sp>
      <p:sp>
        <p:nvSpPr>
          <p:cNvPr id="574472" name="Text Box 8"/>
          <p:cNvSpPr txBox="1">
            <a:spLocks noChangeArrowheads="1"/>
          </p:cNvSpPr>
          <p:nvPr/>
        </p:nvSpPr>
        <p:spPr bwMode="auto">
          <a:xfrm>
            <a:off x="3630613" y="2416175"/>
            <a:ext cx="884237" cy="469900"/>
          </a:xfrm>
          <a:prstGeom prst="rect">
            <a:avLst/>
          </a:prstGeom>
          <a:solidFill>
            <a:srgbClr val="CDC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Local emissions</a:t>
            </a:r>
          </a:p>
        </p:txBody>
      </p:sp>
      <p:sp>
        <p:nvSpPr>
          <p:cNvPr id="574473" name="Text Box 9"/>
          <p:cNvSpPr txBox="1">
            <a:spLocks noChangeArrowheads="1"/>
          </p:cNvSpPr>
          <p:nvPr/>
        </p:nvSpPr>
        <p:spPr bwMode="auto">
          <a:xfrm>
            <a:off x="614363" y="1500188"/>
            <a:ext cx="1100137" cy="469900"/>
          </a:xfrm>
          <a:prstGeom prst="rect">
            <a:avLst/>
          </a:prstGeom>
          <a:solidFill>
            <a:srgbClr val="E9D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Long-range transport</a:t>
            </a:r>
          </a:p>
        </p:txBody>
      </p:sp>
      <p:sp>
        <p:nvSpPr>
          <p:cNvPr id="574474" name="Text Box 10"/>
          <p:cNvSpPr txBox="1">
            <a:spLocks noChangeArrowheads="1"/>
          </p:cNvSpPr>
          <p:nvPr/>
        </p:nvSpPr>
        <p:spPr bwMode="auto">
          <a:xfrm>
            <a:off x="528638" y="2854325"/>
            <a:ext cx="1100137" cy="1320800"/>
          </a:xfrm>
          <a:prstGeom prst="rect">
            <a:avLst/>
          </a:prstGeom>
          <a:solidFill>
            <a:srgbClr val="CDC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Meteorology (wind speed, wind direction, air pressure etc)</a:t>
            </a:r>
          </a:p>
        </p:txBody>
      </p:sp>
      <p:grpSp>
        <p:nvGrpSpPr>
          <p:cNvPr id="574475" name="Group 11"/>
          <p:cNvGrpSpPr>
            <a:grpSpLocks/>
          </p:cNvGrpSpPr>
          <p:nvPr/>
        </p:nvGrpSpPr>
        <p:grpSpPr bwMode="auto">
          <a:xfrm>
            <a:off x="2800350" y="85725"/>
            <a:ext cx="1233488" cy="563563"/>
            <a:chOff x="1764" y="54"/>
            <a:chExt cx="777" cy="355"/>
          </a:xfrm>
        </p:grpSpPr>
        <p:sp>
          <p:nvSpPr>
            <p:cNvPr id="574476" name="AutoShape 12"/>
            <p:cNvSpPr>
              <a:spLocks noChangeArrowheads="1"/>
            </p:cNvSpPr>
            <p:nvPr/>
          </p:nvSpPr>
          <p:spPr bwMode="auto">
            <a:xfrm>
              <a:off x="1764" y="54"/>
              <a:ext cx="777" cy="355"/>
            </a:xfrm>
            <a:prstGeom prst="hexagon">
              <a:avLst>
                <a:gd name="adj" fmla="val 41687"/>
                <a:gd name="vf" fmla="val 115470"/>
              </a:avLst>
            </a:prstGeom>
            <a:solidFill>
              <a:srgbClr val="FFE4C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4477" name="Text Box 13"/>
            <p:cNvSpPr txBox="1">
              <a:spLocks noChangeArrowheads="1"/>
            </p:cNvSpPr>
            <p:nvPr/>
          </p:nvSpPr>
          <p:spPr bwMode="auto">
            <a:xfrm>
              <a:off x="1872" y="72"/>
              <a:ext cx="567" cy="290"/>
            </a:xfrm>
            <a:prstGeom prst="rect">
              <a:avLst/>
            </a:prstGeom>
            <a:noFill/>
            <a:ln>
              <a:noFill/>
            </a:ln>
            <a:effectLst/>
            <a:extLst>
              <a:ext uri="{909E8E84-426E-40DD-AFC4-6F175D3DCCD1}">
                <a14:hiddenFill xmlns:a14="http://schemas.microsoft.com/office/drawing/2010/main">
                  <a:solidFill>
                    <a:srgbClr val="E9DD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Land use planning</a:t>
              </a:r>
            </a:p>
          </p:txBody>
        </p:sp>
      </p:grpSp>
      <p:grpSp>
        <p:nvGrpSpPr>
          <p:cNvPr id="574478" name="Group 14"/>
          <p:cNvGrpSpPr>
            <a:grpSpLocks/>
          </p:cNvGrpSpPr>
          <p:nvPr/>
        </p:nvGrpSpPr>
        <p:grpSpPr bwMode="auto">
          <a:xfrm>
            <a:off x="2578100" y="6067425"/>
            <a:ext cx="1292225" cy="565150"/>
            <a:chOff x="1624" y="3828"/>
            <a:chExt cx="814" cy="356"/>
          </a:xfrm>
        </p:grpSpPr>
        <p:sp>
          <p:nvSpPr>
            <p:cNvPr id="574479" name="AutoShape 15"/>
            <p:cNvSpPr>
              <a:spLocks noChangeArrowheads="1"/>
            </p:cNvSpPr>
            <p:nvPr/>
          </p:nvSpPr>
          <p:spPr bwMode="auto">
            <a:xfrm>
              <a:off x="1624" y="3828"/>
              <a:ext cx="814" cy="356"/>
            </a:xfrm>
            <a:prstGeom prst="hexagon">
              <a:avLst>
                <a:gd name="adj" fmla="val 43550"/>
                <a:gd name="vf" fmla="val 115470"/>
              </a:avLst>
            </a:prstGeom>
            <a:solidFill>
              <a:srgbClr val="FFE4C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4480" name="Text Box 16"/>
            <p:cNvSpPr txBox="1">
              <a:spLocks noChangeArrowheads="1"/>
            </p:cNvSpPr>
            <p:nvPr/>
          </p:nvSpPr>
          <p:spPr bwMode="auto">
            <a:xfrm>
              <a:off x="1673" y="3861"/>
              <a:ext cx="693" cy="290"/>
            </a:xfrm>
            <a:prstGeom prst="rect">
              <a:avLst/>
            </a:prstGeom>
            <a:noFill/>
            <a:ln>
              <a:noFill/>
            </a:ln>
            <a:effectLst/>
            <a:extLst>
              <a:ext uri="{909E8E84-426E-40DD-AFC4-6F175D3DCCD1}">
                <a14:hiddenFill xmlns:a14="http://schemas.microsoft.com/office/drawing/2010/main">
                  <a:solidFill>
                    <a:srgbClr val="E9DD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Building regulations</a:t>
              </a:r>
            </a:p>
          </p:txBody>
        </p:sp>
      </p:grpSp>
      <p:grpSp>
        <p:nvGrpSpPr>
          <p:cNvPr id="574481" name="Group 17"/>
          <p:cNvGrpSpPr>
            <a:grpSpLocks/>
          </p:cNvGrpSpPr>
          <p:nvPr/>
        </p:nvGrpSpPr>
        <p:grpSpPr bwMode="auto">
          <a:xfrm>
            <a:off x="4278313" y="346075"/>
            <a:ext cx="1233487" cy="593725"/>
            <a:chOff x="2695" y="218"/>
            <a:chExt cx="777" cy="374"/>
          </a:xfrm>
        </p:grpSpPr>
        <p:sp>
          <p:nvSpPr>
            <p:cNvPr id="574482" name="AutoShape 18"/>
            <p:cNvSpPr>
              <a:spLocks noChangeArrowheads="1"/>
            </p:cNvSpPr>
            <p:nvPr/>
          </p:nvSpPr>
          <p:spPr bwMode="auto">
            <a:xfrm>
              <a:off x="2695" y="218"/>
              <a:ext cx="777" cy="374"/>
            </a:xfrm>
            <a:prstGeom prst="hexagon">
              <a:avLst>
                <a:gd name="adj" fmla="val 39569"/>
                <a:gd name="vf" fmla="val 115470"/>
              </a:avLst>
            </a:prstGeom>
            <a:solidFill>
              <a:srgbClr val="FFE4C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4483" name="Text Box 19"/>
            <p:cNvSpPr txBox="1">
              <a:spLocks noChangeArrowheads="1"/>
            </p:cNvSpPr>
            <p:nvPr/>
          </p:nvSpPr>
          <p:spPr bwMode="auto">
            <a:xfrm>
              <a:off x="2781" y="261"/>
              <a:ext cx="612" cy="290"/>
            </a:xfrm>
            <a:prstGeom prst="rect">
              <a:avLst/>
            </a:prstGeom>
            <a:noFill/>
            <a:ln>
              <a:noFill/>
            </a:ln>
            <a:effectLst/>
            <a:extLst>
              <a:ext uri="{909E8E84-426E-40DD-AFC4-6F175D3DCCD1}">
                <a14:hiddenFill xmlns:a14="http://schemas.microsoft.com/office/drawing/2010/main">
                  <a:solidFill>
                    <a:srgbClr val="E9DD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Transport policy</a:t>
              </a:r>
            </a:p>
          </p:txBody>
        </p:sp>
      </p:grpSp>
      <p:grpSp>
        <p:nvGrpSpPr>
          <p:cNvPr id="574484" name="Group 20"/>
          <p:cNvGrpSpPr>
            <a:grpSpLocks/>
          </p:cNvGrpSpPr>
          <p:nvPr/>
        </p:nvGrpSpPr>
        <p:grpSpPr bwMode="auto">
          <a:xfrm>
            <a:off x="2009775" y="3219450"/>
            <a:ext cx="1017588" cy="579438"/>
            <a:chOff x="1266" y="2028"/>
            <a:chExt cx="641" cy="365"/>
          </a:xfrm>
        </p:grpSpPr>
        <p:sp>
          <p:nvSpPr>
            <p:cNvPr id="574485" name="AutoShape 21"/>
            <p:cNvSpPr>
              <a:spLocks noChangeArrowheads="1"/>
            </p:cNvSpPr>
            <p:nvPr/>
          </p:nvSpPr>
          <p:spPr bwMode="auto">
            <a:xfrm>
              <a:off x="1266" y="2028"/>
              <a:ext cx="641" cy="365"/>
            </a:xfrm>
            <a:prstGeom prst="roundRect">
              <a:avLst>
                <a:gd name="adj" fmla="val 16667"/>
              </a:avLst>
            </a:prstGeom>
            <a:solidFill>
              <a:srgbClr val="E9D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4486" name="Text Box 22"/>
            <p:cNvSpPr txBox="1">
              <a:spLocks noChangeArrowheads="1"/>
            </p:cNvSpPr>
            <p:nvPr/>
          </p:nvSpPr>
          <p:spPr bwMode="auto">
            <a:xfrm>
              <a:off x="1278" y="2052"/>
              <a:ext cx="576" cy="326"/>
            </a:xfrm>
            <a:prstGeom prst="rect">
              <a:avLst/>
            </a:prstGeom>
            <a:noFill/>
            <a:ln>
              <a:noFill/>
            </a:ln>
            <a:effectLst/>
            <a:extLst>
              <a:ext uri="{909E8E84-426E-40DD-AFC4-6F175D3DCCD1}">
                <a14:hiddenFill xmlns:a14="http://schemas.microsoft.com/office/drawing/2010/main">
                  <a:solidFill>
                    <a:srgbClr val="E9DD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GB" sz="1400">
                  <a:cs typeface="Arial" pitchFamily="34" charset="0"/>
                </a:rPr>
                <a:t>Pollutant ingress</a:t>
              </a:r>
            </a:p>
          </p:txBody>
        </p:sp>
      </p:grpSp>
      <p:cxnSp>
        <p:nvCxnSpPr>
          <p:cNvPr id="574487" name="AutoShape 23"/>
          <p:cNvCxnSpPr>
            <a:cxnSpLocks noChangeShapeType="1"/>
            <a:endCxn id="574468" idx="2"/>
          </p:cNvCxnSpPr>
          <p:nvPr/>
        </p:nvCxnSpPr>
        <p:spPr bwMode="auto">
          <a:xfrm rot="5400000">
            <a:off x="4366419" y="3601244"/>
            <a:ext cx="46037" cy="4835525"/>
          </a:xfrm>
          <a:prstGeom prst="bentConnector3">
            <a:avLst>
              <a:gd name="adj1" fmla="val 1689653"/>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488" name="AutoShape 24"/>
          <p:cNvCxnSpPr>
            <a:cxnSpLocks noChangeShapeType="1"/>
            <a:stCxn id="574468" idx="0"/>
            <a:endCxn id="574467" idx="2"/>
          </p:cNvCxnSpPr>
          <p:nvPr/>
        </p:nvCxnSpPr>
        <p:spPr bwMode="auto">
          <a:xfrm flipH="1" flipV="1">
            <a:off x="1970088" y="5054600"/>
            <a:ext cx="1587" cy="5175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489" name="AutoShape 25"/>
          <p:cNvCxnSpPr>
            <a:cxnSpLocks noChangeShapeType="1"/>
            <a:stCxn id="574474" idx="3"/>
            <a:endCxn id="574485" idx="1"/>
          </p:cNvCxnSpPr>
          <p:nvPr/>
        </p:nvCxnSpPr>
        <p:spPr bwMode="auto">
          <a:xfrm flipV="1">
            <a:off x="1628775" y="3509963"/>
            <a:ext cx="381000" cy="47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490" name="AutoShape 26"/>
          <p:cNvCxnSpPr>
            <a:cxnSpLocks noChangeShapeType="1"/>
            <a:stCxn id="574474" idx="2"/>
            <a:endCxn id="574467" idx="1"/>
          </p:cNvCxnSpPr>
          <p:nvPr/>
        </p:nvCxnSpPr>
        <p:spPr bwMode="auto">
          <a:xfrm rot="16200000" flipH="1">
            <a:off x="1027906" y="4226719"/>
            <a:ext cx="538163" cy="43497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491" name="AutoShape 27"/>
          <p:cNvCxnSpPr>
            <a:cxnSpLocks noChangeShapeType="1"/>
            <a:stCxn id="574474" idx="0"/>
            <a:endCxn id="574469" idx="1"/>
          </p:cNvCxnSpPr>
          <p:nvPr/>
        </p:nvCxnSpPr>
        <p:spPr bwMode="auto">
          <a:xfrm rot="16200000">
            <a:off x="1381125" y="2349500"/>
            <a:ext cx="203200" cy="80645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492" name="AutoShape 28"/>
          <p:cNvCxnSpPr>
            <a:cxnSpLocks noChangeShapeType="1"/>
            <a:stCxn id="574469" idx="2"/>
            <a:endCxn id="574486" idx="0"/>
          </p:cNvCxnSpPr>
          <p:nvPr/>
        </p:nvCxnSpPr>
        <p:spPr bwMode="auto">
          <a:xfrm flipH="1">
            <a:off x="2486025" y="2886075"/>
            <a:ext cx="28575" cy="371475"/>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493" name="AutoShape 29"/>
          <p:cNvCxnSpPr>
            <a:cxnSpLocks noChangeShapeType="1"/>
            <a:stCxn id="574473" idx="2"/>
            <a:endCxn id="574469" idx="0"/>
          </p:cNvCxnSpPr>
          <p:nvPr/>
        </p:nvCxnSpPr>
        <p:spPr bwMode="auto">
          <a:xfrm rot="16200000" flipH="1">
            <a:off x="1616869" y="1518444"/>
            <a:ext cx="446087" cy="1349375"/>
          </a:xfrm>
          <a:prstGeom prst="bentConnector3">
            <a:avLst>
              <a:gd name="adj1" fmla="val 49824"/>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494" name="AutoShape 30"/>
          <p:cNvCxnSpPr>
            <a:cxnSpLocks noChangeShapeType="1"/>
            <a:stCxn id="574472" idx="1"/>
            <a:endCxn id="574469" idx="3"/>
          </p:cNvCxnSpPr>
          <p:nvPr/>
        </p:nvCxnSpPr>
        <p:spPr bwMode="auto">
          <a:xfrm flipH="1">
            <a:off x="3141663" y="2651125"/>
            <a:ext cx="48895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495" name="AutoShape 31"/>
          <p:cNvCxnSpPr>
            <a:cxnSpLocks noChangeShapeType="1"/>
            <a:stCxn id="574470" idx="2"/>
            <a:endCxn id="574472" idx="3"/>
          </p:cNvCxnSpPr>
          <p:nvPr/>
        </p:nvCxnSpPr>
        <p:spPr bwMode="auto">
          <a:xfrm rot="5400000">
            <a:off x="4252913" y="2003425"/>
            <a:ext cx="909637" cy="385763"/>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74496" name="Group 32"/>
          <p:cNvGrpSpPr>
            <a:grpSpLocks/>
          </p:cNvGrpSpPr>
          <p:nvPr/>
        </p:nvGrpSpPr>
        <p:grpSpPr bwMode="auto">
          <a:xfrm>
            <a:off x="2041525" y="1470025"/>
            <a:ext cx="1233488" cy="525463"/>
            <a:chOff x="1286" y="932"/>
            <a:chExt cx="777" cy="331"/>
          </a:xfrm>
        </p:grpSpPr>
        <p:sp>
          <p:nvSpPr>
            <p:cNvPr id="574497" name="AutoShape 33"/>
            <p:cNvSpPr>
              <a:spLocks noChangeArrowheads="1"/>
            </p:cNvSpPr>
            <p:nvPr/>
          </p:nvSpPr>
          <p:spPr bwMode="auto">
            <a:xfrm>
              <a:off x="1286" y="932"/>
              <a:ext cx="777" cy="331"/>
            </a:xfrm>
            <a:prstGeom prst="hexagon">
              <a:avLst>
                <a:gd name="adj" fmla="val 44710"/>
                <a:gd name="vf" fmla="val 115470"/>
              </a:avLst>
            </a:prstGeom>
            <a:solidFill>
              <a:srgbClr val="FFE4C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4498" name="Text Box 34"/>
            <p:cNvSpPr txBox="1">
              <a:spLocks noChangeArrowheads="1"/>
            </p:cNvSpPr>
            <p:nvPr/>
          </p:nvSpPr>
          <p:spPr bwMode="auto">
            <a:xfrm>
              <a:off x="1389" y="948"/>
              <a:ext cx="585" cy="290"/>
            </a:xfrm>
            <a:prstGeom prst="rect">
              <a:avLst/>
            </a:prstGeom>
            <a:noFill/>
            <a:ln>
              <a:noFill/>
            </a:ln>
            <a:effectLst/>
            <a:extLst>
              <a:ext uri="{909E8E84-426E-40DD-AFC4-6F175D3DCCD1}">
                <a14:hiddenFill xmlns:a14="http://schemas.microsoft.com/office/drawing/2010/main">
                  <a:solidFill>
                    <a:srgbClr val="FFE4C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Emissions controls</a:t>
              </a:r>
            </a:p>
          </p:txBody>
        </p:sp>
      </p:grpSp>
      <p:cxnSp>
        <p:nvCxnSpPr>
          <p:cNvPr id="574499" name="AutoShape 35"/>
          <p:cNvCxnSpPr>
            <a:cxnSpLocks noChangeShapeType="1"/>
            <a:stCxn id="574497" idx="1"/>
            <a:endCxn id="574473" idx="3"/>
          </p:cNvCxnSpPr>
          <p:nvPr/>
        </p:nvCxnSpPr>
        <p:spPr bwMode="auto">
          <a:xfrm flipH="1">
            <a:off x="1714500" y="1733550"/>
            <a:ext cx="327025" cy="15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00" name="AutoShape 36"/>
          <p:cNvCxnSpPr>
            <a:cxnSpLocks noChangeShapeType="1"/>
            <a:stCxn id="574497" idx="2"/>
            <a:endCxn id="574472" idx="0"/>
          </p:cNvCxnSpPr>
          <p:nvPr/>
        </p:nvCxnSpPr>
        <p:spPr bwMode="auto">
          <a:xfrm rot="16200000" flipH="1">
            <a:off x="3155950" y="1498601"/>
            <a:ext cx="420687" cy="1414462"/>
          </a:xfrm>
          <a:prstGeom prst="bentConnector3">
            <a:avLst>
              <a:gd name="adj1" fmla="val 4981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01" name="AutoShape 37"/>
          <p:cNvCxnSpPr>
            <a:cxnSpLocks noChangeShapeType="1"/>
            <a:stCxn id="574471" idx="2"/>
            <a:endCxn id="574472" idx="0"/>
          </p:cNvCxnSpPr>
          <p:nvPr/>
        </p:nvCxnSpPr>
        <p:spPr bwMode="auto">
          <a:xfrm rot="16200000" flipH="1">
            <a:off x="3829051" y="2171700"/>
            <a:ext cx="487362" cy="1587"/>
          </a:xfrm>
          <a:prstGeom prst="bentConnector3">
            <a:avLst>
              <a:gd name="adj1" fmla="val 4983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02" name="AutoShape 38"/>
          <p:cNvCxnSpPr>
            <a:cxnSpLocks noChangeShapeType="1"/>
            <a:stCxn id="574482" idx="2"/>
            <a:endCxn id="574470" idx="0"/>
          </p:cNvCxnSpPr>
          <p:nvPr/>
        </p:nvCxnSpPr>
        <p:spPr bwMode="auto">
          <a:xfrm>
            <a:off x="4895850" y="939800"/>
            <a:ext cx="4763" cy="3317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03" name="AutoShape 39"/>
          <p:cNvCxnSpPr>
            <a:cxnSpLocks noChangeShapeType="1"/>
            <a:endCxn id="574470" idx="1"/>
          </p:cNvCxnSpPr>
          <p:nvPr/>
        </p:nvCxnSpPr>
        <p:spPr bwMode="auto">
          <a:xfrm rot="16200000" flipH="1">
            <a:off x="3898900" y="833438"/>
            <a:ext cx="188913" cy="1157287"/>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04" name="AutoShape 40"/>
          <p:cNvCxnSpPr>
            <a:cxnSpLocks noChangeShapeType="1"/>
            <a:endCxn id="574471" idx="1"/>
          </p:cNvCxnSpPr>
          <p:nvPr/>
        </p:nvCxnSpPr>
        <p:spPr bwMode="auto">
          <a:xfrm rot="16200000" flipH="1">
            <a:off x="3273425" y="1387476"/>
            <a:ext cx="554037" cy="271462"/>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05" name="AutoShape 41"/>
          <p:cNvCxnSpPr>
            <a:cxnSpLocks noChangeShapeType="1"/>
            <a:stCxn id="574511" idx="1"/>
            <a:endCxn id="574474" idx="1"/>
          </p:cNvCxnSpPr>
          <p:nvPr/>
        </p:nvCxnSpPr>
        <p:spPr bwMode="auto">
          <a:xfrm rot="10800000" flipV="1">
            <a:off x="528638" y="1106488"/>
            <a:ext cx="2433637" cy="2408237"/>
          </a:xfrm>
          <a:prstGeom prst="bentConnector3">
            <a:avLst>
              <a:gd name="adj1" fmla="val 109394"/>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06" name="AutoShape 42"/>
          <p:cNvCxnSpPr>
            <a:cxnSpLocks noChangeShapeType="1"/>
            <a:stCxn id="574476" idx="2"/>
            <a:endCxn id="574511" idx="0"/>
          </p:cNvCxnSpPr>
          <p:nvPr/>
        </p:nvCxnSpPr>
        <p:spPr bwMode="auto">
          <a:xfrm flipH="1">
            <a:off x="3411538" y="649288"/>
            <a:ext cx="6350" cy="2222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4507" name="Text Box 43"/>
          <p:cNvSpPr txBox="1">
            <a:spLocks noChangeArrowheads="1"/>
          </p:cNvSpPr>
          <p:nvPr/>
        </p:nvSpPr>
        <p:spPr bwMode="auto">
          <a:xfrm>
            <a:off x="614363" y="1500188"/>
            <a:ext cx="1100137" cy="469900"/>
          </a:xfrm>
          <a:prstGeom prst="rect">
            <a:avLst/>
          </a:prstGeom>
          <a:solidFill>
            <a:srgbClr val="CDC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Long-range transport</a:t>
            </a:r>
          </a:p>
        </p:txBody>
      </p:sp>
      <p:cxnSp>
        <p:nvCxnSpPr>
          <p:cNvPr id="574508" name="AutoShape 44"/>
          <p:cNvCxnSpPr>
            <a:cxnSpLocks noChangeShapeType="1"/>
            <a:stCxn id="574467" idx="0"/>
            <a:endCxn id="574486" idx="2"/>
          </p:cNvCxnSpPr>
          <p:nvPr/>
        </p:nvCxnSpPr>
        <p:spPr bwMode="auto">
          <a:xfrm rot="16200000">
            <a:off x="1929607" y="3815556"/>
            <a:ext cx="596900" cy="515937"/>
          </a:xfrm>
          <a:prstGeom prst="bent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09" name="AutoShape 45"/>
          <p:cNvCxnSpPr>
            <a:cxnSpLocks noChangeShapeType="1"/>
            <a:endCxn id="574467" idx="3"/>
          </p:cNvCxnSpPr>
          <p:nvPr/>
        </p:nvCxnSpPr>
        <p:spPr bwMode="auto">
          <a:xfrm rot="5400000" flipH="1">
            <a:off x="2707481" y="4429920"/>
            <a:ext cx="244475" cy="811212"/>
          </a:xfrm>
          <a:prstGeom prst="bentConnector2">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10" name="AutoShape 46"/>
          <p:cNvCxnSpPr>
            <a:cxnSpLocks noChangeShapeType="1"/>
            <a:endCxn id="574468" idx="3"/>
          </p:cNvCxnSpPr>
          <p:nvPr/>
        </p:nvCxnSpPr>
        <p:spPr bwMode="auto">
          <a:xfrm rot="10800000" flipV="1">
            <a:off x="2455863" y="5192713"/>
            <a:ext cx="330200" cy="614362"/>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4511" name="Text Box 47"/>
          <p:cNvSpPr txBox="1">
            <a:spLocks noChangeArrowheads="1"/>
          </p:cNvSpPr>
          <p:nvPr/>
        </p:nvSpPr>
        <p:spPr bwMode="auto">
          <a:xfrm>
            <a:off x="2962275" y="871538"/>
            <a:ext cx="898525" cy="469900"/>
          </a:xfrm>
          <a:prstGeom prst="rect">
            <a:avLst/>
          </a:prstGeom>
          <a:solidFill>
            <a:srgbClr val="CDC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latin typeface="Trebuchet MS" pitchFamily="34" charset="0"/>
                <a:cs typeface="Arial" pitchFamily="34" charset="0"/>
              </a:rPr>
              <a:t>Land use patterns</a:t>
            </a:r>
          </a:p>
        </p:txBody>
      </p:sp>
      <p:cxnSp>
        <p:nvCxnSpPr>
          <p:cNvPr id="574512" name="AutoShape 48"/>
          <p:cNvCxnSpPr>
            <a:cxnSpLocks noChangeShapeType="1"/>
            <a:stCxn id="574479" idx="3"/>
            <a:endCxn id="574536" idx="1"/>
          </p:cNvCxnSpPr>
          <p:nvPr/>
        </p:nvCxnSpPr>
        <p:spPr bwMode="auto">
          <a:xfrm>
            <a:off x="3870325" y="6350000"/>
            <a:ext cx="5048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74513" name="Group 49"/>
          <p:cNvGrpSpPr>
            <a:grpSpLocks/>
          </p:cNvGrpSpPr>
          <p:nvPr/>
        </p:nvGrpSpPr>
        <p:grpSpPr bwMode="auto">
          <a:xfrm>
            <a:off x="5540375" y="6053138"/>
            <a:ext cx="971550" cy="593725"/>
            <a:chOff x="3490" y="3813"/>
            <a:chExt cx="612" cy="374"/>
          </a:xfrm>
        </p:grpSpPr>
        <p:sp>
          <p:nvSpPr>
            <p:cNvPr id="574514" name="AutoShape 50"/>
            <p:cNvSpPr>
              <a:spLocks noChangeArrowheads="1"/>
            </p:cNvSpPr>
            <p:nvPr/>
          </p:nvSpPr>
          <p:spPr bwMode="auto">
            <a:xfrm>
              <a:off x="3490" y="3813"/>
              <a:ext cx="612" cy="374"/>
            </a:xfrm>
            <a:prstGeom prst="hexagon">
              <a:avLst>
                <a:gd name="adj" fmla="val 31167"/>
                <a:gd name="vf" fmla="val 115470"/>
              </a:avLst>
            </a:prstGeom>
            <a:solidFill>
              <a:srgbClr val="FFE4C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4515" name="Text Box 51"/>
            <p:cNvSpPr txBox="1">
              <a:spLocks noChangeArrowheads="1"/>
            </p:cNvSpPr>
            <p:nvPr/>
          </p:nvSpPr>
          <p:spPr bwMode="auto">
            <a:xfrm>
              <a:off x="3559" y="3850"/>
              <a:ext cx="483"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latin typeface="Trebuchet MS" pitchFamily="34" charset="0"/>
                  <a:cs typeface="Arial" pitchFamily="34" charset="0"/>
                </a:rPr>
                <a:t>Energy policies</a:t>
              </a:r>
            </a:p>
          </p:txBody>
        </p:sp>
      </p:grpSp>
      <p:cxnSp>
        <p:nvCxnSpPr>
          <p:cNvPr id="574516" name="AutoShape 52"/>
          <p:cNvCxnSpPr>
            <a:cxnSpLocks noChangeShapeType="1"/>
            <a:stCxn id="574514" idx="1"/>
            <a:endCxn id="574536" idx="3"/>
          </p:cNvCxnSpPr>
          <p:nvPr/>
        </p:nvCxnSpPr>
        <p:spPr bwMode="auto">
          <a:xfrm flipH="1">
            <a:off x="5218113" y="6350000"/>
            <a:ext cx="32226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17" name="AutoShape 53"/>
          <p:cNvCxnSpPr>
            <a:cxnSpLocks noChangeShapeType="1"/>
            <a:endCxn id="574467" idx="3"/>
          </p:cNvCxnSpPr>
          <p:nvPr/>
        </p:nvCxnSpPr>
        <p:spPr bwMode="auto">
          <a:xfrm rot="5400000" flipH="1">
            <a:off x="2707481" y="4429920"/>
            <a:ext cx="244475" cy="811212"/>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18" name="AutoShape 54"/>
          <p:cNvCxnSpPr>
            <a:cxnSpLocks noChangeShapeType="1"/>
            <a:endCxn id="574542" idx="1"/>
          </p:cNvCxnSpPr>
          <p:nvPr/>
        </p:nvCxnSpPr>
        <p:spPr bwMode="auto">
          <a:xfrm>
            <a:off x="3027363" y="3509963"/>
            <a:ext cx="274637" cy="3175"/>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19" name="AutoShape 55"/>
          <p:cNvCxnSpPr>
            <a:cxnSpLocks noChangeShapeType="1"/>
          </p:cNvCxnSpPr>
          <p:nvPr/>
        </p:nvCxnSpPr>
        <p:spPr bwMode="auto">
          <a:xfrm flipV="1">
            <a:off x="3224213" y="5427663"/>
            <a:ext cx="11112" cy="6492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20" name="AutoShape 56"/>
          <p:cNvCxnSpPr>
            <a:cxnSpLocks noChangeShapeType="1"/>
            <a:stCxn id="574467" idx="0"/>
            <a:endCxn id="574486" idx="2"/>
          </p:cNvCxnSpPr>
          <p:nvPr/>
        </p:nvCxnSpPr>
        <p:spPr bwMode="auto">
          <a:xfrm rot="16200000">
            <a:off x="1929607" y="3815556"/>
            <a:ext cx="596900" cy="515937"/>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4521" name="AutoShape 57"/>
          <p:cNvSpPr>
            <a:spLocks noChangeArrowheads="1"/>
          </p:cNvSpPr>
          <p:nvPr/>
        </p:nvSpPr>
        <p:spPr bwMode="auto">
          <a:xfrm>
            <a:off x="4613275" y="3230563"/>
            <a:ext cx="1292225" cy="579437"/>
          </a:xfrm>
          <a:prstGeom prst="roundRect">
            <a:avLst>
              <a:gd name="adj" fmla="val 16667"/>
            </a:avLst>
          </a:prstGeom>
          <a:solidFill>
            <a:srgbClr val="E9D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4522" name="Text Box 58"/>
          <p:cNvSpPr txBox="1">
            <a:spLocks noChangeArrowheads="1"/>
          </p:cNvSpPr>
          <p:nvPr/>
        </p:nvSpPr>
        <p:spPr bwMode="auto">
          <a:xfrm>
            <a:off x="4649788" y="3298825"/>
            <a:ext cx="1255712" cy="460375"/>
          </a:xfrm>
          <a:prstGeom prst="rect">
            <a:avLst/>
          </a:prstGeom>
          <a:noFill/>
          <a:ln>
            <a:noFill/>
          </a:ln>
          <a:effectLst/>
          <a:extLst>
            <a:ext uri="{909E8E84-426E-40DD-AFC4-6F175D3DCCD1}">
              <a14:hiddenFill xmlns:a14="http://schemas.microsoft.com/office/drawing/2010/main">
                <a:solidFill>
                  <a:srgbClr val="E9DD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Indoor concentrations</a:t>
            </a:r>
          </a:p>
        </p:txBody>
      </p:sp>
      <p:cxnSp>
        <p:nvCxnSpPr>
          <p:cNvPr id="574523" name="AutoShape 59"/>
          <p:cNvCxnSpPr>
            <a:cxnSpLocks noChangeShapeType="1"/>
            <a:stCxn id="574521" idx="3"/>
            <a:endCxn id="574525" idx="1"/>
          </p:cNvCxnSpPr>
          <p:nvPr/>
        </p:nvCxnSpPr>
        <p:spPr bwMode="auto">
          <a:xfrm flipV="1">
            <a:off x="5905500" y="3517900"/>
            <a:ext cx="217488" cy="3175"/>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74524" name="Group 60"/>
          <p:cNvGrpSpPr>
            <a:grpSpLocks/>
          </p:cNvGrpSpPr>
          <p:nvPr/>
        </p:nvGrpSpPr>
        <p:grpSpPr bwMode="auto">
          <a:xfrm>
            <a:off x="6122988" y="2857500"/>
            <a:ext cx="1349375" cy="1320800"/>
            <a:chOff x="3857" y="1800"/>
            <a:chExt cx="850" cy="832"/>
          </a:xfrm>
        </p:grpSpPr>
        <p:sp>
          <p:nvSpPr>
            <p:cNvPr id="574525" name="AutoShape 61"/>
            <p:cNvSpPr>
              <a:spLocks noChangeArrowheads="1"/>
            </p:cNvSpPr>
            <p:nvPr/>
          </p:nvSpPr>
          <p:spPr bwMode="auto">
            <a:xfrm>
              <a:off x="3857" y="1800"/>
              <a:ext cx="850" cy="832"/>
            </a:xfrm>
            <a:prstGeom prst="octagon">
              <a:avLst>
                <a:gd name="adj" fmla="val 29287"/>
              </a:avLst>
            </a:prstGeom>
            <a:solidFill>
              <a:srgbClr val="DDCAF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4526" name="Text Box 62"/>
            <p:cNvSpPr txBox="1">
              <a:spLocks noChangeArrowheads="1"/>
            </p:cNvSpPr>
            <p:nvPr/>
          </p:nvSpPr>
          <p:spPr bwMode="auto">
            <a:xfrm>
              <a:off x="3907" y="1895"/>
              <a:ext cx="792" cy="692"/>
            </a:xfrm>
            <a:prstGeom prst="rect">
              <a:avLst/>
            </a:prstGeom>
            <a:noFill/>
            <a:ln>
              <a:noFill/>
            </a:ln>
            <a:effectLst/>
            <a:extLst>
              <a:ext uri="{909E8E84-426E-40DD-AFC4-6F175D3DCCD1}">
                <a14:hiddenFill xmlns:a14="http://schemas.microsoft.com/office/drawing/2010/main">
                  <a:solidFill>
                    <a:srgbClr val="ECDAF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Exposures (PM, Nox, CO, VOCs, bioaerosols etc)</a:t>
              </a:r>
            </a:p>
          </p:txBody>
        </p:sp>
      </p:grpSp>
      <p:sp>
        <p:nvSpPr>
          <p:cNvPr id="574527" name="AutoShape 63"/>
          <p:cNvSpPr>
            <a:spLocks noChangeArrowheads="1"/>
          </p:cNvSpPr>
          <p:nvPr/>
        </p:nvSpPr>
        <p:spPr bwMode="auto">
          <a:xfrm>
            <a:off x="7745413" y="1912938"/>
            <a:ext cx="1276350" cy="3221037"/>
          </a:xfrm>
          <a:prstGeom prst="octagon">
            <a:avLst>
              <a:gd name="adj" fmla="val 29287"/>
            </a:avLst>
          </a:prstGeom>
          <a:solidFill>
            <a:srgbClr val="DDCAF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4528" name="Rectangle 64"/>
          <p:cNvSpPr>
            <a:spLocks noChangeArrowheads="1"/>
          </p:cNvSpPr>
          <p:nvPr/>
        </p:nvSpPr>
        <p:spPr bwMode="auto">
          <a:xfrm>
            <a:off x="7772400" y="2057400"/>
            <a:ext cx="1212850" cy="2914650"/>
          </a:xfrm>
          <a:prstGeom prst="rect">
            <a:avLst/>
          </a:prstGeom>
          <a:noFill/>
          <a:ln>
            <a:noFill/>
          </a:ln>
          <a:effectLst/>
          <a:extLst>
            <a:ext uri="{909E8E84-426E-40DD-AFC4-6F175D3DCCD1}">
              <a14:hiddenFill xmlns:a14="http://schemas.microsoft.com/office/drawing/2010/main">
                <a:solidFill>
                  <a:srgbClr val="DDCAF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18000" rIns="36000" bIns="18000" anchor="ctr"/>
          <a:lstStyle/>
          <a:p>
            <a:endParaRPr lang="de-DE"/>
          </a:p>
        </p:txBody>
      </p:sp>
      <p:sp>
        <p:nvSpPr>
          <p:cNvPr id="574529" name="Text Box 65"/>
          <p:cNvSpPr txBox="1">
            <a:spLocks noChangeArrowheads="1"/>
          </p:cNvSpPr>
          <p:nvPr/>
        </p:nvSpPr>
        <p:spPr bwMode="auto">
          <a:xfrm>
            <a:off x="7877175" y="2200275"/>
            <a:ext cx="1003300" cy="460375"/>
          </a:xfrm>
          <a:prstGeom prst="rect">
            <a:avLst/>
          </a:prstGeom>
          <a:noFill/>
          <a:ln>
            <a:noFill/>
          </a:ln>
          <a:effectLst/>
          <a:extLst>
            <a:ext uri="{909E8E84-426E-40DD-AFC4-6F175D3DCCD1}">
              <a14:hiddenFill xmlns:a14="http://schemas.microsoft.com/office/drawing/2010/main">
                <a:solidFill>
                  <a:srgbClr val="DDCAF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Respiratory disease</a:t>
            </a:r>
          </a:p>
        </p:txBody>
      </p:sp>
      <p:sp>
        <p:nvSpPr>
          <p:cNvPr id="574530" name="Text Box 66"/>
          <p:cNvSpPr txBox="1">
            <a:spLocks noChangeArrowheads="1"/>
          </p:cNvSpPr>
          <p:nvPr/>
        </p:nvSpPr>
        <p:spPr bwMode="auto">
          <a:xfrm>
            <a:off x="7904163" y="2884488"/>
            <a:ext cx="936625" cy="673100"/>
          </a:xfrm>
          <a:prstGeom prst="rect">
            <a:avLst/>
          </a:prstGeom>
          <a:noFill/>
          <a:ln>
            <a:noFill/>
          </a:ln>
          <a:effectLst/>
          <a:extLst>
            <a:ext uri="{909E8E84-426E-40DD-AFC4-6F175D3DCCD1}">
              <a14:hiddenFill xmlns:a14="http://schemas.microsoft.com/office/drawing/2010/main">
                <a:solidFill>
                  <a:srgbClr val="DDCAF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Cardio-vascular disease</a:t>
            </a:r>
          </a:p>
        </p:txBody>
      </p:sp>
      <p:sp>
        <p:nvSpPr>
          <p:cNvPr id="574531" name="Text Box 67"/>
          <p:cNvSpPr txBox="1">
            <a:spLocks noChangeArrowheads="1"/>
          </p:cNvSpPr>
          <p:nvPr/>
        </p:nvSpPr>
        <p:spPr bwMode="auto">
          <a:xfrm>
            <a:off x="7956550" y="3881438"/>
            <a:ext cx="804863" cy="247650"/>
          </a:xfrm>
          <a:prstGeom prst="rect">
            <a:avLst/>
          </a:prstGeom>
          <a:noFill/>
          <a:ln>
            <a:noFill/>
          </a:ln>
          <a:effectLst/>
          <a:extLst>
            <a:ext uri="{909E8E84-426E-40DD-AFC4-6F175D3DCCD1}">
              <a14:hiddenFill xmlns:a14="http://schemas.microsoft.com/office/drawing/2010/main">
                <a:solidFill>
                  <a:srgbClr val="DDCAF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Cancer</a:t>
            </a:r>
          </a:p>
        </p:txBody>
      </p:sp>
      <p:sp>
        <p:nvSpPr>
          <p:cNvPr id="574532" name="Text Box 68"/>
          <p:cNvSpPr txBox="1">
            <a:spLocks noChangeArrowheads="1"/>
          </p:cNvSpPr>
          <p:nvPr/>
        </p:nvSpPr>
        <p:spPr bwMode="auto">
          <a:xfrm>
            <a:off x="7889875" y="4329113"/>
            <a:ext cx="990600" cy="460375"/>
          </a:xfrm>
          <a:prstGeom prst="rect">
            <a:avLst/>
          </a:prstGeom>
          <a:noFill/>
          <a:ln>
            <a:noFill/>
          </a:ln>
          <a:effectLst/>
          <a:extLst>
            <a:ext uri="{909E8E84-426E-40DD-AFC4-6F175D3DCCD1}">
              <a14:hiddenFill xmlns:a14="http://schemas.microsoft.com/office/drawing/2010/main">
                <a:solidFill>
                  <a:srgbClr val="DDCAF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Pregnancy outcome</a:t>
            </a:r>
          </a:p>
        </p:txBody>
      </p:sp>
      <p:cxnSp>
        <p:nvCxnSpPr>
          <p:cNvPr id="574533" name="AutoShape 69"/>
          <p:cNvCxnSpPr>
            <a:cxnSpLocks noChangeShapeType="1"/>
            <a:stCxn id="574527" idx="1"/>
            <a:endCxn id="574525" idx="3"/>
          </p:cNvCxnSpPr>
          <p:nvPr/>
        </p:nvCxnSpPr>
        <p:spPr bwMode="auto">
          <a:xfrm flipH="1" flipV="1">
            <a:off x="7472363" y="3517900"/>
            <a:ext cx="273050" cy="6350"/>
          </a:xfrm>
          <a:prstGeom prst="straightConnector1">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4534" name="Text Box 70"/>
          <p:cNvSpPr txBox="1">
            <a:spLocks noChangeArrowheads="1"/>
          </p:cNvSpPr>
          <p:nvPr/>
        </p:nvSpPr>
        <p:spPr bwMode="auto">
          <a:xfrm>
            <a:off x="2786063" y="4957763"/>
            <a:ext cx="898525" cy="469900"/>
          </a:xfrm>
          <a:prstGeom prst="rect">
            <a:avLst/>
          </a:prstGeom>
          <a:solidFill>
            <a:srgbClr val="E9D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Building design</a:t>
            </a:r>
          </a:p>
        </p:txBody>
      </p:sp>
      <p:grpSp>
        <p:nvGrpSpPr>
          <p:cNvPr id="574535" name="Group 71"/>
          <p:cNvGrpSpPr>
            <a:grpSpLocks/>
          </p:cNvGrpSpPr>
          <p:nvPr/>
        </p:nvGrpSpPr>
        <p:grpSpPr bwMode="auto">
          <a:xfrm>
            <a:off x="4375150" y="6080125"/>
            <a:ext cx="842963" cy="539750"/>
            <a:chOff x="2759" y="3827"/>
            <a:chExt cx="531" cy="340"/>
          </a:xfrm>
        </p:grpSpPr>
        <p:sp>
          <p:nvSpPr>
            <p:cNvPr id="574536" name="AutoShape 72"/>
            <p:cNvSpPr>
              <a:spLocks noChangeArrowheads="1"/>
            </p:cNvSpPr>
            <p:nvPr/>
          </p:nvSpPr>
          <p:spPr bwMode="auto">
            <a:xfrm>
              <a:off x="2759" y="3827"/>
              <a:ext cx="531" cy="340"/>
            </a:xfrm>
            <a:prstGeom prst="roundRect">
              <a:avLst>
                <a:gd name="adj" fmla="val 16667"/>
              </a:avLst>
            </a:prstGeom>
            <a:solidFill>
              <a:srgbClr val="E9D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4537" name="Text Box 73"/>
            <p:cNvSpPr txBox="1">
              <a:spLocks noChangeArrowheads="1"/>
            </p:cNvSpPr>
            <p:nvPr/>
          </p:nvSpPr>
          <p:spPr bwMode="auto">
            <a:xfrm>
              <a:off x="2795" y="3850"/>
              <a:ext cx="448"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18000" rIns="3600" bIns="18000">
              <a:spAutoFit/>
            </a:bodyPr>
            <a:lstStyle/>
            <a:p>
              <a:pPr algn="ctr" eaLnBrk="1" hangingPunct="1"/>
              <a:r>
                <a:rPr lang="en-GB" sz="1400">
                  <a:latin typeface="Trebuchet MS" pitchFamily="34" charset="0"/>
                  <a:cs typeface="Arial" pitchFamily="34" charset="0"/>
                </a:rPr>
                <a:t>Energy status</a:t>
              </a:r>
            </a:p>
          </p:txBody>
        </p:sp>
      </p:grpSp>
      <p:cxnSp>
        <p:nvCxnSpPr>
          <p:cNvPr id="574538" name="AutoShape 74"/>
          <p:cNvCxnSpPr>
            <a:cxnSpLocks noChangeShapeType="1"/>
            <a:stCxn id="574536" idx="0"/>
            <a:endCxn id="574552" idx="2"/>
          </p:cNvCxnSpPr>
          <p:nvPr/>
        </p:nvCxnSpPr>
        <p:spPr bwMode="auto">
          <a:xfrm rot="16200000">
            <a:off x="4512469" y="5793581"/>
            <a:ext cx="571500" cy="1588"/>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39" name="AutoShape 75"/>
          <p:cNvCxnSpPr>
            <a:cxnSpLocks noChangeShapeType="1"/>
          </p:cNvCxnSpPr>
          <p:nvPr/>
        </p:nvCxnSpPr>
        <p:spPr bwMode="auto">
          <a:xfrm flipH="1" flipV="1">
            <a:off x="6797675" y="4178300"/>
            <a:ext cx="9525" cy="11652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4540" name="Text Box 76"/>
          <p:cNvSpPr txBox="1">
            <a:spLocks noChangeArrowheads="1"/>
          </p:cNvSpPr>
          <p:nvPr/>
        </p:nvSpPr>
        <p:spPr bwMode="auto">
          <a:xfrm>
            <a:off x="3343275" y="5629275"/>
            <a:ext cx="1171575" cy="257175"/>
          </a:xfrm>
          <a:prstGeom prst="rect">
            <a:avLst/>
          </a:prstGeom>
          <a:solidFill>
            <a:srgbClr val="E9D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Furnishings</a:t>
            </a:r>
          </a:p>
        </p:txBody>
      </p:sp>
      <p:grpSp>
        <p:nvGrpSpPr>
          <p:cNvPr id="574541" name="Group 77"/>
          <p:cNvGrpSpPr>
            <a:grpSpLocks/>
          </p:cNvGrpSpPr>
          <p:nvPr/>
        </p:nvGrpSpPr>
        <p:grpSpPr bwMode="auto">
          <a:xfrm>
            <a:off x="3302000" y="3222625"/>
            <a:ext cx="1017588" cy="579438"/>
            <a:chOff x="2080" y="2030"/>
            <a:chExt cx="641" cy="365"/>
          </a:xfrm>
        </p:grpSpPr>
        <p:sp>
          <p:nvSpPr>
            <p:cNvPr id="574542" name="AutoShape 78"/>
            <p:cNvSpPr>
              <a:spLocks noChangeArrowheads="1"/>
            </p:cNvSpPr>
            <p:nvPr/>
          </p:nvSpPr>
          <p:spPr bwMode="auto">
            <a:xfrm>
              <a:off x="2080" y="2030"/>
              <a:ext cx="641" cy="365"/>
            </a:xfrm>
            <a:prstGeom prst="roundRect">
              <a:avLst>
                <a:gd name="adj" fmla="val 16667"/>
              </a:avLst>
            </a:prstGeom>
            <a:solidFill>
              <a:srgbClr val="E9D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4543" name="Text Box 79"/>
            <p:cNvSpPr txBox="1">
              <a:spLocks noChangeArrowheads="1"/>
            </p:cNvSpPr>
            <p:nvPr/>
          </p:nvSpPr>
          <p:spPr bwMode="auto">
            <a:xfrm>
              <a:off x="2151" y="2071"/>
              <a:ext cx="511" cy="290"/>
            </a:xfrm>
            <a:prstGeom prst="rect">
              <a:avLst/>
            </a:prstGeom>
            <a:noFill/>
            <a:ln>
              <a:noFill/>
            </a:ln>
            <a:effectLst/>
            <a:extLst>
              <a:ext uri="{909E8E84-426E-40DD-AFC4-6F175D3DCCD1}">
                <a14:hiddenFill xmlns:a14="http://schemas.microsoft.com/office/drawing/2010/main">
                  <a:solidFill>
                    <a:srgbClr val="E9DD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Room volume</a:t>
              </a:r>
            </a:p>
          </p:txBody>
        </p:sp>
      </p:grpSp>
      <p:cxnSp>
        <p:nvCxnSpPr>
          <p:cNvPr id="574544" name="AutoShape 80"/>
          <p:cNvCxnSpPr>
            <a:cxnSpLocks noChangeShapeType="1"/>
            <a:stCxn id="574540" idx="0"/>
            <a:endCxn id="574546" idx="2"/>
          </p:cNvCxnSpPr>
          <p:nvPr/>
        </p:nvCxnSpPr>
        <p:spPr bwMode="auto">
          <a:xfrm rot="16200000">
            <a:off x="3914775" y="4745038"/>
            <a:ext cx="898525" cy="869950"/>
          </a:xfrm>
          <a:prstGeom prst="bentConnector3">
            <a:avLst>
              <a:gd name="adj1" fmla="val 72259"/>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74545" name="Group 81"/>
          <p:cNvGrpSpPr>
            <a:grpSpLocks/>
          </p:cNvGrpSpPr>
          <p:nvPr/>
        </p:nvGrpSpPr>
        <p:grpSpPr bwMode="auto">
          <a:xfrm>
            <a:off x="4286250" y="4151313"/>
            <a:ext cx="1028700" cy="579437"/>
            <a:chOff x="2700" y="2615"/>
            <a:chExt cx="648" cy="365"/>
          </a:xfrm>
        </p:grpSpPr>
        <p:sp>
          <p:nvSpPr>
            <p:cNvPr id="574546" name="AutoShape 82"/>
            <p:cNvSpPr>
              <a:spLocks noChangeArrowheads="1"/>
            </p:cNvSpPr>
            <p:nvPr/>
          </p:nvSpPr>
          <p:spPr bwMode="auto">
            <a:xfrm>
              <a:off x="2702" y="2615"/>
              <a:ext cx="641" cy="365"/>
            </a:xfrm>
            <a:prstGeom prst="roundRect">
              <a:avLst>
                <a:gd name="adj" fmla="val 16667"/>
              </a:avLst>
            </a:prstGeom>
            <a:solidFill>
              <a:srgbClr val="E9DD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4547" name="Text Box 83"/>
            <p:cNvSpPr txBox="1">
              <a:spLocks noChangeArrowheads="1"/>
            </p:cNvSpPr>
            <p:nvPr/>
          </p:nvSpPr>
          <p:spPr bwMode="auto">
            <a:xfrm>
              <a:off x="2700" y="2655"/>
              <a:ext cx="648" cy="290"/>
            </a:xfrm>
            <a:prstGeom prst="rect">
              <a:avLst/>
            </a:prstGeom>
            <a:noFill/>
            <a:ln>
              <a:noFill/>
            </a:ln>
            <a:effectLst/>
            <a:extLst>
              <a:ext uri="{909E8E84-426E-40DD-AFC4-6F175D3DCCD1}">
                <a14:hiddenFill xmlns:a14="http://schemas.microsoft.com/office/drawing/2010/main">
                  <a:solidFill>
                    <a:srgbClr val="E9DD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Indoor emissions</a:t>
              </a:r>
            </a:p>
          </p:txBody>
        </p:sp>
      </p:grpSp>
      <p:grpSp>
        <p:nvGrpSpPr>
          <p:cNvPr id="574548" name="Group 84"/>
          <p:cNvGrpSpPr>
            <a:grpSpLocks/>
          </p:cNvGrpSpPr>
          <p:nvPr/>
        </p:nvGrpSpPr>
        <p:grpSpPr bwMode="auto">
          <a:xfrm>
            <a:off x="5426075" y="4799013"/>
            <a:ext cx="927100" cy="392112"/>
            <a:chOff x="3418" y="3023"/>
            <a:chExt cx="584" cy="247"/>
          </a:xfrm>
        </p:grpSpPr>
        <p:sp>
          <p:nvSpPr>
            <p:cNvPr id="574549" name="AutoShape 85"/>
            <p:cNvSpPr>
              <a:spLocks noChangeArrowheads="1"/>
            </p:cNvSpPr>
            <p:nvPr/>
          </p:nvSpPr>
          <p:spPr bwMode="auto">
            <a:xfrm>
              <a:off x="3418" y="3023"/>
              <a:ext cx="584" cy="247"/>
            </a:xfrm>
            <a:prstGeom prst="octagon">
              <a:avLst>
                <a:gd name="adj" fmla="val 29287"/>
              </a:avLst>
            </a:prstGeom>
            <a:solidFill>
              <a:srgbClr val="DDCAF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4550" name="Text Box 86"/>
            <p:cNvSpPr txBox="1">
              <a:spLocks noChangeArrowheads="1"/>
            </p:cNvSpPr>
            <p:nvPr/>
          </p:nvSpPr>
          <p:spPr bwMode="auto">
            <a:xfrm>
              <a:off x="3447" y="3069"/>
              <a:ext cx="540" cy="156"/>
            </a:xfrm>
            <a:prstGeom prst="rect">
              <a:avLst/>
            </a:prstGeom>
            <a:noFill/>
            <a:ln>
              <a:noFill/>
            </a:ln>
            <a:effectLst/>
            <a:extLst>
              <a:ext uri="{909E8E84-426E-40DD-AFC4-6F175D3DCCD1}">
                <a14:hiddenFill xmlns:a14="http://schemas.microsoft.com/office/drawing/2010/main">
                  <a:solidFill>
                    <a:srgbClr val="E9DD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Cooking</a:t>
              </a:r>
            </a:p>
          </p:txBody>
        </p:sp>
      </p:grpSp>
      <p:grpSp>
        <p:nvGrpSpPr>
          <p:cNvPr id="574551" name="Group 87"/>
          <p:cNvGrpSpPr>
            <a:grpSpLocks/>
          </p:cNvGrpSpPr>
          <p:nvPr/>
        </p:nvGrpSpPr>
        <p:grpSpPr bwMode="auto">
          <a:xfrm>
            <a:off x="4335463" y="5116513"/>
            <a:ext cx="927100" cy="392112"/>
            <a:chOff x="2731" y="3223"/>
            <a:chExt cx="584" cy="247"/>
          </a:xfrm>
        </p:grpSpPr>
        <p:sp>
          <p:nvSpPr>
            <p:cNvPr id="574552" name="AutoShape 88"/>
            <p:cNvSpPr>
              <a:spLocks noChangeArrowheads="1"/>
            </p:cNvSpPr>
            <p:nvPr/>
          </p:nvSpPr>
          <p:spPr bwMode="auto">
            <a:xfrm>
              <a:off x="2731" y="3223"/>
              <a:ext cx="584" cy="247"/>
            </a:xfrm>
            <a:prstGeom prst="octagon">
              <a:avLst>
                <a:gd name="adj" fmla="val 29287"/>
              </a:avLst>
            </a:prstGeom>
            <a:solidFill>
              <a:srgbClr val="DDCAF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4553" name="Text Box 89"/>
            <p:cNvSpPr txBox="1">
              <a:spLocks noChangeArrowheads="1"/>
            </p:cNvSpPr>
            <p:nvPr/>
          </p:nvSpPr>
          <p:spPr bwMode="auto">
            <a:xfrm>
              <a:off x="2787" y="3267"/>
              <a:ext cx="463" cy="156"/>
            </a:xfrm>
            <a:prstGeom prst="rect">
              <a:avLst/>
            </a:prstGeom>
            <a:noFill/>
            <a:ln>
              <a:noFill/>
            </a:ln>
            <a:effectLst/>
            <a:extLst>
              <a:ext uri="{909E8E84-426E-40DD-AFC4-6F175D3DCCD1}">
                <a14:hiddenFill xmlns:a14="http://schemas.microsoft.com/office/drawing/2010/main">
                  <a:solidFill>
                    <a:srgbClr val="ECDAF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Heating</a:t>
              </a:r>
            </a:p>
          </p:txBody>
        </p:sp>
      </p:grpSp>
      <p:cxnSp>
        <p:nvCxnSpPr>
          <p:cNvPr id="574554" name="AutoShape 90"/>
          <p:cNvCxnSpPr>
            <a:cxnSpLocks noChangeShapeType="1"/>
            <a:stCxn id="574549" idx="0"/>
            <a:endCxn id="574547" idx="3"/>
          </p:cNvCxnSpPr>
          <p:nvPr/>
        </p:nvCxnSpPr>
        <p:spPr bwMode="auto">
          <a:xfrm rot="5400000" flipH="1">
            <a:off x="5425281" y="4334669"/>
            <a:ext cx="354013" cy="57467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55" name="AutoShape 91"/>
          <p:cNvCxnSpPr>
            <a:cxnSpLocks noChangeShapeType="1"/>
            <a:stCxn id="574552" idx="0"/>
            <a:endCxn id="574546" idx="2"/>
          </p:cNvCxnSpPr>
          <p:nvPr/>
        </p:nvCxnSpPr>
        <p:spPr bwMode="auto">
          <a:xfrm rot="16200000">
            <a:off x="4606131" y="4923632"/>
            <a:ext cx="38576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56" name="AutoShape 92"/>
          <p:cNvCxnSpPr>
            <a:cxnSpLocks noChangeShapeType="1"/>
            <a:stCxn id="574563" idx="1"/>
            <a:endCxn id="574549" idx="2"/>
          </p:cNvCxnSpPr>
          <p:nvPr/>
        </p:nvCxnSpPr>
        <p:spPr bwMode="auto">
          <a:xfrm rot="10800000">
            <a:off x="5889625" y="5191125"/>
            <a:ext cx="338138" cy="48260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57" name="AutoShape 93"/>
          <p:cNvCxnSpPr>
            <a:cxnSpLocks noChangeShapeType="1"/>
            <a:stCxn id="574563" idx="1"/>
            <a:endCxn id="574552" idx="2"/>
          </p:cNvCxnSpPr>
          <p:nvPr/>
        </p:nvCxnSpPr>
        <p:spPr bwMode="auto">
          <a:xfrm rot="10800000">
            <a:off x="4799013" y="5508625"/>
            <a:ext cx="1428750" cy="16510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58" name="AutoShape 94"/>
          <p:cNvCxnSpPr>
            <a:cxnSpLocks noChangeShapeType="1"/>
            <a:stCxn id="574546" idx="0"/>
            <a:endCxn id="574542" idx="2"/>
          </p:cNvCxnSpPr>
          <p:nvPr/>
        </p:nvCxnSpPr>
        <p:spPr bwMode="auto">
          <a:xfrm rot="5400000" flipH="1">
            <a:off x="4130676" y="3482975"/>
            <a:ext cx="349250" cy="98742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59" name="AutoShape 95"/>
          <p:cNvCxnSpPr>
            <a:cxnSpLocks noChangeShapeType="1"/>
            <a:stCxn id="574542" idx="3"/>
          </p:cNvCxnSpPr>
          <p:nvPr/>
        </p:nvCxnSpPr>
        <p:spPr bwMode="auto">
          <a:xfrm flipV="1">
            <a:off x="4319588" y="3511550"/>
            <a:ext cx="303212" cy="1588"/>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60" name="AutoShape 96"/>
          <p:cNvCxnSpPr>
            <a:cxnSpLocks noChangeShapeType="1"/>
            <a:stCxn id="574534" idx="3"/>
            <a:endCxn id="574542" idx="2"/>
          </p:cNvCxnSpPr>
          <p:nvPr/>
        </p:nvCxnSpPr>
        <p:spPr bwMode="auto">
          <a:xfrm flipV="1">
            <a:off x="3684588" y="3802063"/>
            <a:ext cx="127000" cy="139065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74561" name="Group 97"/>
          <p:cNvGrpSpPr>
            <a:grpSpLocks/>
          </p:cNvGrpSpPr>
          <p:nvPr/>
        </p:nvGrpSpPr>
        <p:grpSpPr bwMode="auto">
          <a:xfrm>
            <a:off x="6197600" y="5343525"/>
            <a:ext cx="1217613" cy="652463"/>
            <a:chOff x="3904" y="3366"/>
            <a:chExt cx="767" cy="411"/>
          </a:xfrm>
        </p:grpSpPr>
        <p:sp>
          <p:nvSpPr>
            <p:cNvPr id="574562" name="AutoShape 98"/>
            <p:cNvSpPr>
              <a:spLocks noChangeArrowheads="1"/>
            </p:cNvSpPr>
            <p:nvPr/>
          </p:nvSpPr>
          <p:spPr bwMode="auto">
            <a:xfrm>
              <a:off x="3904" y="3366"/>
              <a:ext cx="767" cy="411"/>
            </a:xfrm>
            <a:prstGeom prst="octagon">
              <a:avLst>
                <a:gd name="adj" fmla="val 29287"/>
              </a:avLst>
            </a:prstGeom>
            <a:solidFill>
              <a:srgbClr val="DDCAF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74563" name="Text Box 99"/>
            <p:cNvSpPr txBox="1">
              <a:spLocks noChangeArrowheads="1"/>
            </p:cNvSpPr>
            <p:nvPr/>
          </p:nvSpPr>
          <p:spPr bwMode="auto">
            <a:xfrm>
              <a:off x="3923" y="3429"/>
              <a:ext cx="713" cy="290"/>
            </a:xfrm>
            <a:prstGeom prst="rect">
              <a:avLst/>
            </a:prstGeom>
            <a:noFill/>
            <a:ln>
              <a:noFill/>
            </a:ln>
            <a:effectLst/>
            <a:extLst>
              <a:ext uri="{909E8E84-426E-40DD-AFC4-6F175D3DCCD1}">
                <a14:hiddenFill xmlns:a14="http://schemas.microsoft.com/office/drawing/2010/main">
                  <a:solidFill>
                    <a:srgbClr val="ECDAF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cs typeface="Arial" pitchFamily="34" charset="0"/>
                </a:rPr>
                <a:t>Time activity patterns</a:t>
              </a:r>
            </a:p>
          </p:txBody>
        </p:sp>
      </p:grpSp>
      <p:sp>
        <p:nvSpPr>
          <p:cNvPr id="574564" name="Text Box 100"/>
          <p:cNvSpPr txBox="1">
            <a:spLocks noChangeArrowheads="1"/>
          </p:cNvSpPr>
          <p:nvPr/>
        </p:nvSpPr>
        <p:spPr bwMode="auto">
          <a:xfrm>
            <a:off x="6332538" y="193675"/>
            <a:ext cx="2538412" cy="155416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eaLnBrk="1" hangingPunct="1"/>
            <a:r>
              <a:rPr lang="en-GB" sz="3200" b="1">
                <a:solidFill>
                  <a:schemeClr val="accent2"/>
                </a:solidFill>
                <a:effectLst>
                  <a:outerShdw blurRad="38100" dist="38100" dir="2700000" algn="tl">
                    <a:srgbClr val="C0C0C0"/>
                  </a:outerShdw>
                </a:effectLst>
                <a:latin typeface="Trebuchet MS" pitchFamily="34" charset="0"/>
                <a:cs typeface="Arial" pitchFamily="34" charset="0"/>
              </a:rPr>
              <a:t>Issue framing: indoor air</a:t>
            </a:r>
          </a:p>
        </p:txBody>
      </p:sp>
      <p:cxnSp>
        <p:nvCxnSpPr>
          <p:cNvPr id="574565" name="AutoShape 101"/>
          <p:cNvCxnSpPr>
            <a:cxnSpLocks noChangeShapeType="1"/>
            <a:stCxn id="574469" idx="2"/>
            <a:endCxn id="574485" idx="0"/>
          </p:cNvCxnSpPr>
          <p:nvPr/>
        </p:nvCxnSpPr>
        <p:spPr bwMode="auto">
          <a:xfrm rot="16200000" flipH="1">
            <a:off x="2350294" y="3050381"/>
            <a:ext cx="333375" cy="4763"/>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66" name="AutoShape 102"/>
          <p:cNvCxnSpPr>
            <a:cxnSpLocks noChangeShapeType="1"/>
            <a:stCxn id="574534" idx="3"/>
            <a:endCxn id="574547" idx="1"/>
          </p:cNvCxnSpPr>
          <p:nvPr/>
        </p:nvCxnSpPr>
        <p:spPr bwMode="auto">
          <a:xfrm flipV="1">
            <a:off x="3684588" y="4445000"/>
            <a:ext cx="601662" cy="747713"/>
          </a:xfrm>
          <a:prstGeom prst="bentConnector3">
            <a:avLst>
              <a:gd name="adj1" fmla="val 21106"/>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4567" name="Text Box 103"/>
          <p:cNvSpPr txBox="1">
            <a:spLocks noChangeArrowheads="1"/>
          </p:cNvSpPr>
          <p:nvPr/>
        </p:nvSpPr>
        <p:spPr bwMode="auto">
          <a:xfrm>
            <a:off x="2757488" y="4029075"/>
            <a:ext cx="942975" cy="469900"/>
          </a:xfrm>
          <a:prstGeom prst="rect">
            <a:avLst/>
          </a:prstGeom>
          <a:solidFill>
            <a:srgbClr val="E9D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18000" rIns="36000" bIns="18000">
            <a:spAutoFit/>
          </a:bodyPr>
          <a:lstStyle/>
          <a:p>
            <a:pPr algn="ctr" eaLnBrk="1" hangingPunct="1"/>
            <a:r>
              <a:rPr lang="en-GB" sz="1400">
                <a:latin typeface="Trebuchet MS" pitchFamily="34" charset="0"/>
                <a:cs typeface="Arial" pitchFamily="34" charset="0"/>
              </a:rPr>
              <a:t>Site conditions</a:t>
            </a:r>
          </a:p>
        </p:txBody>
      </p:sp>
      <p:cxnSp>
        <p:nvCxnSpPr>
          <p:cNvPr id="574568" name="AutoShape 104"/>
          <p:cNvCxnSpPr>
            <a:cxnSpLocks noChangeShapeType="1"/>
            <a:stCxn id="574534" idx="0"/>
            <a:endCxn id="574567" idx="2"/>
          </p:cNvCxnSpPr>
          <p:nvPr/>
        </p:nvCxnSpPr>
        <p:spPr bwMode="auto">
          <a:xfrm flipH="1" flipV="1">
            <a:off x="3228975" y="4498975"/>
            <a:ext cx="6350" cy="4587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4569" name="AutoShape 105"/>
          <p:cNvCxnSpPr>
            <a:cxnSpLocks noChangeShapeType="1"/>
            <a:stCxn id="574567" idx="1"/>
            <a:endCxn id="574486" idx="2"/>
          </p:cNvCxnSpPr>
          <p:nvPr/>
        </p:nvCxnSpPr>
        <p:spPr bwMode="auto">
          <a:xfrm rot="10800000">
            <a:off x="2486025" y="3775075"/>
            <a:ext cx="271463" cy="48895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noFill/>
          <a:ln/>
        </p:spPr>
        <p:txBody>
          <a:bodyPr/>
          <a:lstStyle/>
          <a:p>
            <a:r>
              <a:rPr lang="de-DE"/>
              <a:t>Air pollutants: Impact functions  PM</a:t>
            </a:r>
            <a:r>
              <a:rPr lang="de-DE" baseline="-25000"/>
              <a:t>10</a:t>
            </a:r>
          </a:p>
        </p:txBody>
      </p:sp>
      <p:sp>
        <p:nvSpPr>
          <p:cNvPr id="443395" name="Line 3"/>
          <p:cNvSpPr>
            <a:spLocks noChangeShapeType="1"/>
          </p:cNvSpPr>
          <p:nvPr/>
        </p:nvSpPr>
        <p:spPr bwMode="auto">
          <a:xfrm>
            <a:off x="160338" y="1412875"/>
            <a:ext cx="8856662" cy="0"/>
          </a:xfrm>
          <a:prstGeom prst="line">
            <a:avLst/>
          </a:prstGeom>
          <a:noFill/>
          <a:ln w="190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43396" name="Rectangle 4"/>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443397" name="Group 5"/>
          <p:cNvGraphicFramePr>
            <a:graphicFrameLocks noGrp="1"/>
          </p:cNvGraphicFramePr>
          <p:nvPr>
            <p:ph idx="1"/>
          </p:nvPr>
        </p:nvGraphicFramePr>
        <p:xfrm>
          <a:off x="0" y="1557338"/>
          <a:ext cx="9144000" cy="5029200"/>
        </p:xfrm>
        <a:graphic>
          <a:graphicData uri="http://schemas.openxmlformats.org/drawingml/2006/table">
            <a:tbl>
              <a:tblPr/>
              <a:tblGrid>
                <a:gridCol w="1403350"/>
                <a:gridCol w="1439863"/>
                <a:gridCol w="1223962"/>
                <a:gridCol w="1512888"/>
                <a:gridCol w="3563937"/>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Health effect</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Relative Risk</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Age Group</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Population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Impact Function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PM10</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 </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 </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 </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 </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273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Asthma medication use (children aged 5-14)</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0.4% (95% CI: ­1.7%, 2.6%) change per 10 μg/m3 PM10</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5-14 Years</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Children with Asthma (14.4% of children aged 5-14 in EU27 have asthma)</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14,600 (95% CI:         ­62,050, 94,900) additional days of bronchodilator usage per 10 ug/m3 increase in PM10 per 100,000 children aged 5-14 years meeting the PEACE study criteria, per year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Bronchodilator usage in adults (aged 20 and older) with asthma</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0.5% (95% CI: ­0.5%, 1.5%) change per 10 μg/m3 PM10</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Adults aged 20 years and older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Adults with asthma (10.2% of adults aged 20+  in EU27 have asthma)</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91,300 (95% CI:         ­91,300, 274,000) additional days of bronchodilator usage per 10 μg/m3 increase in PM10 per 100,000 adults aged 20 and older with well-established asthma, per year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Lower respiratory symptoms incl.cough among children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3.4% (95% CI: 1.7%, 5.1%) change per 10 μg/m3 PM10</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5-14 Years</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General Population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186,000 (95% CI: 93,100, 279,000) additional symptom days per 10 μg/m3 increase in PM10 per 100,000 children aged 5-14, per year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LRS (including cough) in symptomatic adults</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1.2% (95% CI: 0.1%, 2.2%) change per 10 μg/m3 PM10</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Adults</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Adults with chronic resp. symptoms (30%)</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131,000 (95% CI: 11,000, 241,000) additional symptom days per 10 μg/m3 increase in PM10, per 100,000 adults with chronic respiratory symptoms, per year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noFill/>
          <a:ln/>
        </p:spPr>
        <p:txBody>
          <a:bodyPr/>
          <a:lstStyle/>
          <a:p>
            <a:r>
              <a:rPr lang="de-DE"/>
              <a:t>Air pollutants: Impact functions  Ozone</a:t>
            </a:r>
            <a:endParaRPr lang="de-DE" baseline="-25000"/>
          </a:p>
        </p:txBody>
      </p:sp>
      <p:sp>
        <p:nvSpPr>
          <p:cNvPr id="445443" name="Line 3"/>
          <p:cNvSpPr>
            <a:spLocks noChangeShapeType="1"/>
          </p:cNvSpPr>
          <p:nvPr/>
        </p:nvSpPr>
        <p:spPr bwMode="auto">
          <a:xfrm>
            <a:off x="160338" y="1412875"/>
            <a:ext cx="8856662" cy="0"/>
          </a:xfrm>
          <a:prstGeom prst="line">
            <a:avLst/>
          </a:prstGeom>
          <a:noFill/>
          <a:ln w="190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45444" name="Rectangle 4"/>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445445" name="Group 5"/>
          <p:cNvGraphicFramePr>
            <a:graphicFrameLocks noGrp="1"/>
          </p:cNvGraphicFramePr>
          <p:nvPr>
            <p:ph idx="1"/>
          </p:nvPr>
        </p:nvGraphicFramePr>
        <p:xfrm>
          <a:off x="0" y="1412875"/>
          <a:ext cx="9144000" cy="5242560"/>
        </p:xfrm>
        <a:graphic>
          <a:graphicData uri="http://schemas.openxmlformats.org/drawingml/2006/table">
            <a:tbl>
              <a:tblPr/>
              <a:tblGrid>
                <a:gridCol w="1476375"/>
                <a:gridCol w="1582738"/>
                <a:gridCol w="1152525"/>
                <a:gridCol w="1152525"/>
                <a:gridCol w="3779837"/>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Health effect</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Relative Risk</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Age Group</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Population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Impact Function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Ozone</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 </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 </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 </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 </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212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Mortality (all cause)</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0.3% (95% CI: 0.1%, 0.4%) change per 10 μg/m3 O3</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All Ages</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General Population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2.8 (95% CI: 0.92, 3.7) additional deaths (or life years lost) per 10 μg/m3 increase in O3 per 100,000 population (all ages), per year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Respiratory hospital admissions (adults aged 65+)</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0.5% (95% CI: ­0.2%, 1.2%) change per 10 μg/m3 O3 (8-hr daily average)</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Adults aged 65 years and older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General Population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12.5 (95% CI: ­5.0, 30.0) additional emergency respiratory hospital admissions per 10 μg/m3 increase in O3 per year per 100,000 people aged 65+, per year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Bronchodilator usage in children (general population)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21% (95% CI: 2.9%, 39%) change per 10 ug/m3 O3</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5-14 Years</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General Population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
                      </a:r>
                      <a:br>
                        <a:rPr kumimoji="0" lang="de-DE" sz="1400" b="0" i="0" u="none" strike="noStrike" cap="none" normalizeH="0" baseline="0" smtClean="0">
                          <a:ln>
                            <a:noFill/>
                          </a:ln>
                          <a:solidFill>
                            <a:schemeClr val="tx1"/>
                          </a:solidFill>
                          <a:effectLst/>
                          <a:latin typeface="Arial" pitchFamily="34" charset="0"/>
                          <a:cs typeface="Arial" pitchFamily="34" charset="0"/>
                        </a:rPr>
                      </a:br>
                      <a:r>
                        <a:rPr kumimoji="0" lang="de-DE" sz="1400" b="0" i="0" u="none" strike="noStrike" cap="none" normalizeH="0" baseline="0" smtClean="0">
                          <a:ln>
                            <a:noFill/>
                          </a:ln>
                          <a:solidFill>
                            <a:schemeClr val="tx1"/>
                          </a:solidFill>
                          <a:effectLst/>
                          <a:latin typeface="Arial" pitchFamily="34" charset="0"/>
                          <a:cs typeface="Arial" pitchFamily="34" charset="0"/>
                        </a:rPr>
                        <a:t>24,500 (95% CI: 3,400, 45,600) additional days of bronchodilator usage per 10 μg/m3 increase in O3 per 100,000 children aged 5-14 (general population), per year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Bronchodilator use in adults (aged 20 and older) with asthma</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0.6% (95% CI: ­0.2%, 1.4%) change per 10 ug/m3 O3</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Adults aged 20 years and older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Adults with asthma (10.2% of adults in EU27 have asthma)</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70,100 (95% CI: ­23,400, 164,000) additional days of bronchodilator usage per 10 ug/m3 increase in O3 per 100,000 adults aged 20 and older with persistent asthma, per year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noFill/>
          <a:ln/>
        </p:spPr>
        <p:txBody>
          <a:bodyPr/>
          <a:lstStyle/>
          <a:p>
            <a:r>
              <a:rPr lang="de-DE"/>
              <a:t>Air pollutants: Impact functions  Ozone</a:t>
            </a:r>
            <a:endParaRPr lang="de-DE" baseline="-25000"/>
          </a:p>
        </p:txBody>
      </p:sp>
      <p:sp>
        <p:nvSpPr>
          <p:cNvPr id="447491" name="Line 3"/>
          <p:cNvSpPr>
            <a:spLocks noChangeShapeType="1"/>
          </p:cNvSpPr>
          <p:nvPr/>
        </p:nvSpPr>
        <p:spPr bwMode="auto">
          <a:xfrm>
            <a:off x="160338" y="1412875"/>
            <a:ext cx="8856662" cy="0"/>
          </a:xfrm>
          <a:prstGeom prst="line">
            <a:avLst/>
          </a:prstGeom>
          <a:noFill/>
          <a:ln w="190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47492" name="Rectangle 4"/>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447493" name="Group 5"/>
          <p:cNvGraphicFramePr>
            <a:graphicFrameLocks noGrp="1"/>
          </p:cNvGraphicFramePr>
          <p:nvPr>
            <p:ph idx="1"/>
          </p:nvPr>
        </p:nvGraphicFramePr>
        <p:xfrm>
          <a:off x="0" y="1557338"/>
          <a:ext cx="9144000" cy="4511040"/>
        </p:xfrm>
        <a:graphic>
          <a:graphicData uri="http://schemas.openxmlformats.org/drawingml/2006/table">
            <a:tbl>
              <a:tblPr/>
              <a:tblGrid>
                <a:gridCol w="1714500"/>
                <a:gridCol w="1811338"/>
                <a:gridCol w="1436687"/>
                <a:gridCol w="1712913"/>
                <a:gridCol w="2468562"/>
              </a:tblGrid>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Health effect</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Relative Risk</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Age Group</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Population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Impact Function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1" i="0" u="none" strike="noStrike" cap="none" normalizeH="0" baseline="0" smtClean="0">
                          <a:ln>
                            <a:noFill/>
                          </a:ln>
                          <a:solidFill>
                            <a:schemeClr val="tx1"/>
                          </a:solidFill>
                          <a:effectLst/>
                          <a:latin typeface="Arial" pitchFamily="34" charset="0"/>
                          <a:cs typeface="Arial" pitchFamily="34" charset="0"/>
                        </a:rPr>
                        <a:t>Ozone</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 </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 </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 </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 </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285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Lower respiratory symptoms (LRS) (excluding cough) among children in general population (5-14)</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3.0% (95% CI: ­7.9%, 15%) change per 10 μg/m3 O3</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5-14 Years</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General Population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16,000 (95% CI: ­43,000, 82,000) additional days of LRS (excluding cough) per 10 μg/m3 increase in O3 per 100,000 children aged 5-14 years, per year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11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Cough (days) among children in the general population (5-14)</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4.7% (95% CI: ­0.9%, 11%) change per 10 μg/m3 O3 </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5-14 Years</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General Population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93,000 (95% CI: ­17,700, 217,000) additional cough days per 10 μg/m3 increase in O3 per 100,000 children aged 5-14 years  per year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Minor Restricted Activity Days (MRADs)</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1.48% (95% CI: 0.57%, 2.38%) change per 10 μg/m3 O3</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18-64 Years</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General Population</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chemeClr val="tx1"/>
                          </a:solidFill>
                          <a:effectLst/>
                          <a:latin typeface="Arial" pitchFamily="34" charset="0"/>
                          <a:cs typeface="Arial" pitchFamily="34" charset="0"/>
                        </a:rPr>
                        <a:t>11,500 (95% CI: 4,400, 18,600) additional MRADs per 10 μg/m3 increase in O3 per 100,000 adults aged 18-64 (general population) per year</a:t>
                      </a:r>
                      <a:endParaRPr kumimoji="0" lang="de-DE" sz="14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0" y="476250"/>
            <a:ext cx="8424863" cy="720725"/>
          </a:xfrm>
          <a:noFill/>
          <a:ln/>
        </p:spPr>
        <p:txBody>
          <a:bodyPr/>
          <a:lstStyle/>
          <a:p>
            <a:r>
              <a:rPr lang="de-DE"/>
              <a:t>DALYs: </a:t>
            </a:r>
            <a:r>
              <a:rPr lang="de-DE" sz="1800"/>
              <a:t>duration in fraction of year, DALY= weight*duration,</a:t>
            </a:r>
            <a:r>
              <a:rPr lang="de-DE"/>
              <a:t> </a:t>
            </a:r>
          </a:p>
        </p:txBody>
      </p:sp>
      <p:sp>
        <p:nvSpPr>
          <p:cNvPr id="449539" name="Line 3"/>
          <p:cNvSpPr>
            <a:spLocks noChangeShapeType="1"/>
          </p:cNvSpPr>
          <p:nvPr/>
        </p:nvSpPr>
        <p:spPr bwMode="auto">
          <a:xfrm>
            <a:off x="160338" y="1412875"/>
            <a:ext cx="8856662" cy="0"/>
          </a:xfrm>
          <a:prstGeom prst="line">
            <a:avLst/>
          </a:prstGeom>
          <a:noFill/>
          <a:ln w="190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49540" name="Rectangle 4"/>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449630" name="Group 94"/>
          <p:cNvGraphicFramePr>
            <a:graphicFrameLocks noGrp="1"/>
          </p:cNvGraphicFramePr>
          <p:nvPr>
            <p:ph idx="1"/>
          </p:nvPr>
        </p:nvGraphicFramePr>
        <p:xfrm>
          <a:off x="179388" y="1557338"/>
          <a:ext cx="8640762" cy="4895852"/>
        </p:xfrm>
        <a:graphic>
          <a:graphicData uri="http://schemas.openxmlformats.org/drawingml/2006/table">
            <a:tbl>
              <a:tblPr/>
              <a:tblGrid>
                <a:gridCol w="6215062"/>
                <a:gridCol w="1117600"/>
                <a:gridCol w="1308100"/>
              </a:tblGrid>
              <a:tr h="3492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endpoint</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weight</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duration</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C0C0C0"/>
                    </a:solidFill>
                  </a:tcPr>
                </a:tc>
              </a:tr>
              <a:tr h="3508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Bronchodilator Usage Adults and Children</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0.22</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0.00274</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Cardiac Hospital Admissions</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chemeClr val="tx1"/>
                          </a:solidFill>
                          <a:effectLst/>
                          <a:latin typeface="Arial" pitchFamily="34" charset="0"/>
                          <a:cs typeface="Arial" pitchFamily="34" charset="0"/>
                        </a:rPr>
                        <a:t>0.71</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0.038</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Chronic Bronchitis</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0.099</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10</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Infant Mortality</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1</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80</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Lower Respiratory Symptoms Adults and Children</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0.099</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0,00274</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Respiratory Hospital Admissions</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0.64</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0.038</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Minor Restricted Acitvity Day</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0.07</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0.00274</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Restricted Acitvity Day</a:t>
                      </a: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0.099</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0.00274</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Work Loss Day</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0.099</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0.00274</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Years Of Life Lost chronic. Mortality</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1</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1</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Cough Days</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0.07</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0.00274</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Lower Respiratory Symptoms Children Excl Cough</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0.099</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0.00274</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r h="3492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Respiratory Hospital Admissions</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0.64</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smtClean="0">
                          <a:ln>
                            <a:noFill/>
                          </a:ln>
                          <a:solidFill>
                            <a:srgbClr val="000000"/>
                          </a:solidFill>
                          <a:effectLst/>
                          <a:latin typeface="Arial" pitchFamily="34" charset="0"/>
                          <a:cs typeface="Arial" pitchFamily="34" charset="0"/>
                        </a:rPr>
                        <a:t>0.038</a:t>
                      </a:r>
                      <a:endParaRPr kumimoji="0" lang="de-DE"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179388" y="692150"/>
            <a:ext cx="8964612" cy="720725"/>
          </a:xfrm>
          <a:noFill/>
          <a:ln/>
        </p:spPr>
        <p:txBody>
          <a:bodyPr/>
          <a:lstStyle/>
          <a:p>
            <a:r>
              <a:rPr lang="de-DE"/>
              <a:t>Monetary values of health endpoints (EUR 2010) </a:t>
            </a:r>
          </a:p>
        </p:txBody>
      </p:sp>
      <p:sp>
        <p:nvSpPr>
          <p:cNvPr id="453635" name="Line 3"/>
          <p:cNvSpPr>
            <a:spLocks noChangeShapeType="1"/>
          </p:cNvSpPr>
          <p:nvPr/>
        </p:nvSpPr>
        <p:spPr bwMode="auto">
          <a:xfrm>
            <a:off x="160338" y="1412875"/>
            <a:ext cx="8856662" cy="0"/>
          </a:xfrm>
          <a:prstGeom prst="line">
            <a:avLst/>
          </a:prstGeom>
          <a:noFill/>
          <a:ln w="190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53636" name="Rectangle 4"/>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453733" name="Group 101"/>
          <p:cNvGraphicFramePr>
            <a:graphicFrameLocks noGrp="1"/>
          </p:cNvGraphicFramePr>
          <p:nvPr>
            <p:ph idx="1"/>
          </p:nvPr>
        </p:nvGraphicFramePr>
        <p:xfrm>
          <a:off x="323850" y="1412875"/>
          <a:ext cx="8642350" cy="5212080"/>
        </p:xfrm>
        <a:graphic>
          <a:graphicData uri="http://schemas.openxmlformats.org/drawingml/2006/table">
            <a:tbl>
              <a:tblPr/>
              <a:tblGrid>
                <a:gridCol w="3503613"/>
                <a:gridCol w="1284287"/>
                <a:gridCol w="1284288"/>
                <a:gridCol w="1285875"/>
                <a:gridCol w="1284287"/>
              </a:tblGrid>
              <a:tr h="160338">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Health End-Point</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Low</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Central</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High</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per case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FF7"/>
                    </a:solid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Increased mortality risk - VSLacute</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1,121,433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1,121,433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5,607,164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Life expectancy reduction - Value of Life Years chronic</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37</a:t>
                      </a: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,500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60,000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215,000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Increased mortality risk - infants</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1,120,000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2,475,000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11,200,000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Sleep disturbance </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480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1,240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1,570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Euro/year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25">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Hypertension</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880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950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1,110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Euro/year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Acute myocardial infarction </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4,675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86,200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436,200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Lung cancer</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69,080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719,212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4,187,879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Leukaemia</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2,045,493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3,974,358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7,114,370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Neuro-development disorders</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4,486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14,952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32,895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Skin cancer</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10,953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13,906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26,765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Osteoporosis</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2,990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5,682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8,074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Renal dysfunction</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22,788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30,406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40,977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Anaemia</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748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748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748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noFill/>
          <a:ln/>
        </p:spPr>
        <p:txBody>
          <a:bodyPr/>
          <a:lstStyle/>
          <a:p>
            <a:r>
              <a:rPr lang="de-DE"/>
              <a:t>Air pollutants – monetary values (EUR 2010) </a:t>
            </a:r>
          </a:p>
        </p:txBody>
      </p:sp>
      <p:sp>
        <p:nvSpPr>
          <p:cNvPr id="451587" name="Line 3"/>
          <p:cNvSpPr>
            <a:spLocks noChangeShapeType="1"/>
          </p:cNvSpPr>
          <p:nvPr/>
        </p:nvSpPr>
        <p:spPr bwMode="auto">
          <a:xfrm>
            <a:off x="160338" y="1412875"/>
            <a:ext cx="8856662" cy="0"/>
          </a:xfrm>
          <a:prstGeom prst="line">
            <a:avLst/>
          </a:prstGeom>
          <a:noFill/>
          <a:ln w="190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51588" name="Rectangle 4"/>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451651" name="Group 67"/>
          <p:cNvGraphicFramePr>
            <a:graphicFrameLocks noGrp="1"/>
          </p:cNvGraphicFramePr>
          <p:nvPr>
            <p:ph idx="1"/>
          </p:nvPr>
        </p:nvGraphicFramePr>
        <p:xfrm>
          <a:off x="395288" y="1916113"/>
          <a:ext cx="7993062" cy="4050030"/>
        </p:xfrm>
        <a:graphic>
          <a:graphicData uri="http://schemas.openxmlformats.org/drawingml/2006/table">
            <a:tbl>
              <a:tblPr/>
              <a:tblGrid>
                <a:gridCol w="4610100"/>
                <a:gridCol w="1692275"/>
                <a:gridCol w="1690687"/>
              </a:tblGrid>
              <a:tr h="160338">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Health End-Point</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Central</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per case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FF7"/>
                    </a:solidFill>
                  </a:tcPr>
                </a:tc>
              </a:tr>
              <a:tr h="225425">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New cases of chronic bronchitis</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60,000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Increased mortality risk - Value Of Life Years</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89,715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Respiratory hospital admissions</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2,990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Cardiac hospital admissions</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2,990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Work loss days (WLD)</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441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Restricted activity days (RADs)</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194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Minor restricted activity days (MRAD)</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57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Lower respiratory symptoms </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57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LRS excluding cough</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57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Cough days</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57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Medication use / bronchodilator use</a:t>
                      </a: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80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de-DE"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Euro</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00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476250"/>
            <a:ext cx="9251950" cy="611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0067" name="Text Box 3"/>
          <p:cNvSpPr txBox="1">
            <a:spLocks noChangeArrowheads="1"/>
          </p:cNvSpPr>
          <p:nvPr/>
        </p:nvSpPr>
        <p:spPr bwMode="auto">
          <a:xfrm rot="16200000">
            <a:off x="0" y="2708275"/>
            <a:ext cx="468313"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t>Gt</a:t>
            </a:r>
          </a:p>
        </p:txBody>
      </p:sp>
      <p:sp>
        <p:nvSpPr>
          <p:cNvPr id="2" name="Textfeld 1"/>
          <p:cNvSpPr txBox="1"/>
          <p:nvPr/>
        </p:nvSpPr>
        <p:spPr>
          <a:xfrm>
            <a:off x="4320351" y="668188"/>
            <a:ext cx="2448272" cy="461665"/>
          </a:xfrm>
          <a:prstGeom prst="rect">
            <a:avLst/>
          </a:prstGeom>
          <a:solidFill>
            <a:schemeClr val="bg1"/>
          </a:solidFill>
        </p:spPr>
        <p:txBody>
          <a:bodyPr wrap="square" rtlCol="0">
            <a:spAutoFit/>
          </a:bodyPr>
          <a:lstStyle/>
          <a:p>
            <a:r>
              <a:rPr lang="de-DE" sz="2400" b="1" dirty="0" err="1" smtClean="0"/>
              <a:t>emissions</a:t>
            </a:r>
            <a:endParaRPr lang="de-DE" sz="2400"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a:noFill/>
          <a:ln/>
        </p:spPr>
        <p:txBody>
          <a:bodyPr/>
          <a:lstStyle/>
          <a:p>
            <a:r>
              <a:rPr lang="de-DE"/>
              <a:t>Pesticide DALYs – ingestion, total EU</a:t>
            </a:r>
          </a:p>
        </p:txBody>
      </p:sp>
      <p:sp>
        <p:nvSpPr>
          <p:cNvPr id="587779" name="Text Box 3"/>
          <p:cNvSpPr txBox="1">
            <a:spLocks noChangeArrowheads="1"/>
          </p:cNvSpPr>
          <p:nvPr/>
        </p:nvSpPr>
        <p:spPr bwMode="auto">
          <a:xfrm>
            <a:off x="259050" y="1422685"/>
            <a:ext cx="8586788" cy="647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a:solidFill>
                  <a:schemeClr val="tx1"/>
                </a:solidFill>
                <a:latin typeface="Arial" pitchFamily="34" charset="0"/>
              </a:defRPr>
            </a:lvl1pPr>
            <a:lvl2pPr marL="800100" indent="-342900">
              <a:spcBef>
                <a:spcPct val="0"/>
              </a:spcBef>
              <a:defRPr>
                <a:solidFill>
                  <a:schemeClr val="tx1"/>
                </a:solidFill>
                <a:latin typeface="Arial" pitchFamily="34" charset="0"/>
              </a:defRPr>
            </a:lvl2pPr>
            <a:lvl3pPr marL="1257300" indent="-342900">
              <a:spcBef>
                <a:spcPct val="0"/>
              </a:spcBef>
              <a:defRPr>
                <a:solidFill>
                  <a:schemeClr val="tx1"/>
                </a:solidFill>
                <a:latin typeface="Arial" pitchFamily="34" charset="0"/>
              </a:defRPr>
            </a:lvl3pPr>
            <a:lvl4pPr marL="1714500" indent="-342900">
              <a:spcBef>
                <a:spcPct val="0"/>
              </a:spcBef>
              <a:defRPr>
                <a:solidFill>
                  <a:schemeClr val="tx1"/>
                </a:solidFill>
                <a:latin typeface="Arial" pitchFamily="34" charset="0"/>
              </a:defRPr>
            </a:lvl4pPr>
            <a:lvl5pPr marL="2171700" indent="-342900">
              <a:spcBef>
                <a:spcPct val="0"/>
              </a:spcBef>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Bef>
                <a:spcPct val="50000"/>
              </a:spcBef>
            </a:pPr>
            <a:r>
              <a:rPr lang="de-DE" sz="1600" b="1" dirty="0" err="1" smtClean="0"/>
              <a:t>Exiopol</a:t>
            </a:r>
            <a:r>
              <a:rPr lang="de-DE" sz="1600" b="1" dirty="0" smtClean="0"/>
              <a:t>: non-</a:t>
            </a:r>
            <a:r>
              <a:rPr lang="de-DE" sz="1600" b="1" dirty="0" err="1" smtClean="0"/>
              <a:t>cancer</a:t>
            </a:r>
            <a:r>
              <a:rPr lang="de-DE" sz="1600" b="1" dirty="0" smtClean="0"/>
              <a:t> </a:t>
            </a:r>
            <a:r>
              <a:rPr lang="de-DE" sz="1600" b="1" dirty="0" err="1" smtClean="0"/>
              <a:t>effects</a:t>
            </a:r>
            <a:r>
              <a:rPr lang="de-DE" sz="1600" b="1" dirty="0" smtClean="0"/>
              <a:t>; </a:t>
            </a:r>
            <a:r>
              <a:rPr lang="de-DE" sz="1600" b="1" dirty="0" err="1" smtClean="0"/>
              <a:t>Heimtsa</a:t>
            </a:r>
            <a:r>
              <a:rPr lang="de-DE" sz="1600" b="1" dirty="0" smtClean="0"/>
              <a:t> / </a:t>
            </a:r>
            <a:r>
              <a:rPr lang="de-DE" sz="1600" b="1" dirty="0" err="1" smtClean="0"/>
              <a:t>Intarese</a:t>
            </a:r>
            <a:r>
              <a:rPr lang="de-DE" sz="1600" b="1" dirty="0" smtClean="0"/>
              <a:t>: </a:t>
            </a:r>
            <a:r>
              <a:rPr lang="de-DE" sz="1600" b="1" dirty="0" err="1" smtClean="0"/>
              <a:t>cancer</a:t>
            </a:r>
            <a:r>
              <a:rPr lang="de-DE" sz="1600" b="1" dirty="0" smtClean="0"/>
              <a:t> </a:t>
            </a:r>
            <a:r>
              <a:rPr lang="de-DE" sz="1600" b="1" dirty="0" err="1" smtClean="0"/>
              <a:t>effects</a:t>
            </a:r>
            <a:endParaRPr lang="de-DE" sz="1600" b="1" dirty="0" smtClean="0"/>
          </a:p>
          <a:p>
            <a:pPr>
              <a:spcBef>
                <a:spcPct val="50000"/>
              </a:spcBef>
            </a:pPr>
            <a:r>
              <a:rPr lang="de-DE" sz="1600" b="1" dirty="0" smtClean="0">
                <a:solidFill>
                  <a:srgbClr val="FF0000"/>
                </a:solidFill>
              </a:rPr>
              <a:t>Different </a:t>
            </a:r>
            <a:r>
              <a:rPr lang="de-DE" sz="1600" b="1" dirty="0" err="1" smtClean="0">
                <a:solidFill>
                  <a:srgbClr val="FF0000"/>
                </a:solidFill>
              </a:rPr>
              <a:t>assumptions</a:t>
            </a:r>
            <a:r>
              <a:rPr lang="de-DE" sz="1600" b="1" dirty="0" smtClean="0">
                <a:solidFill>
                  <a:srgbClr val="FF0000"/>
                </a:solidFill>
              </a:rPr>
              <a:t> </a:t>
            </a:r>
            <a:r>
              <a:rPr lang="de-DE" sz="1600" b="1" dirty="0" err="1" smtClean="0">
                <a:solidFill>
                  <a:srgbClr val="FF0000"/>
                </a:solidFill>
              </a:rPr>
              <a:t>and</a:t>
            </a:r>
            <a:r>
              <a:rPr lang="de-DE" sz="1600" b="1" dirty="0" smtClean="0">
                <a:solidFill>
                  <a:srgbClr val="FF0000"/>
                </a:solidFill>
              </a:rPr>
              <a:t> different </a:t>
            </a:r>
            <a:r>
              <a:rPr lang="de-DE" sz="1600" b="1" dirty="0" err="1" smtClean="0">
                <a:solidFill>
                  <a:srgbClr val="FF0000"/>
                </a:solidFill>
              </a:rPr>
              <a:t>pesticides</a:t>
            </a:r>
            <a:r>
              <a:rPr lang="de-DE" sz="1600" b="1" dirty="0" smtClean="0">
                <a:solidFill>
                  <a:srgbClr val="FF0000"/>
                </a:solidFill>
              </a:rPr>
              <a:t> </a:t>
            </a:r>
            <a:r>
              <a:rPr lang="de-DE" sz="1600" b="1" dirty="0" err="1" smtClean="0">
                <a:solidFill>
                  <a:srgbClr val="FF0000"/>
                </a:solidFill>
              </a:rPr>
              <a:t>for</a:t>
            </a:r>
            <a:r>
              <a:rPr lang="de-DE" sz="1600" b="1" dirty="0" smtClean="0">
                <a:solidFill>
                  <a:srgbClr val="FF0000"/>
                </a:solidFill>
              </a:rPr>
              <a:t> </a:t>
            </a:r>
            <a:r>
              <a:rPr lang="de-DE" sz="1600" b="1" dirty="0" err="1" smtClean="0">
                <a:solidFill>
                  <a:srgbClr val="FF0000"/>
                </a:solidFill>
              </a:rPr>
              <a:t>both</a:t>
            </a:r>
            <a:r>
              <a:rPr lang="de-DE" sz="1600" b="1" dirty="0" smtClean="0">
                <a:solidFill>
                  <a:srgbClr val="FF0000"/>
                </a:solidFill>
              </a:rPr>
              <a:t> </a:t>
            </a:r>
            <a:r>
              <a:rPr lang="de-DE" sz="1600" b="1" dirty="0" err="1" smtClean="0">
                <a:solidFill>
                  <a:srgbClr val="FF0000"/>
                </a:solidFill>
              </a:rPr>
              <a:t>projects</a:t>
            </a:r>
            <a:r>
              <a:rPr lang="de-DE" sz="1600" b="1" dirty="0" smtClean="0">
                <a:solidFill>
                  <a:srgbClr val="FF0000"/>
                </a:solidFill>
              </a:rPr>
              <a:t>!</a:t>
            </a:r>
            <a:endParaRPr lang="de-DE" sz="1600" b="1" dirty="0">
              <a:solidFill>
                <a:srgbClr val="FF0000"/>
              </a:solidFill>
            </a:endParaRPr>
          </a:p>
        </p:txBody>
      </p:sp>
      <p:pic>
        <p:nvPicPr>
          <p:cNvPr id="530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060848"/>
            <a:ext cx="6508189"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a:noFill/>
          <a:ln/>
        </p:spPr>
        <p:txBody>
          <a:bodyPr/>
          <a:lstStyle/>
          <a:p>
            <a:r>
              <a:rPr lang="de-DE"/>
              <a:t>Pesticide Damage Costs – ingestion, total EU</a:t>
            </a:r>
          </a:p>
        </p:txBody>
      </p:sp>
      <p:pic>
        <p:nvPicPr>
          <p:cNvPr id="531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097" y="1988840"/>
            <a:ext cx="7064287" cy="458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p:cNvSpPr txBox="1">
            <a:spLocks noChangeArrowheads="1"/>
          </p:cNvSpPr>
          <p:nvPr/>
        </p:nvSpPr>
        <p:spPr bwMode="auto">
          <a:xfrm>
            <a:off x="259050" y="1268760"/>
            <a:ext cx="8586788" cy="647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a:solidFill>
                  <a:schemeClr val="tx1"/>
                </a:solidFill>
                <a:latin typeface="Arial" pitchFamily="34" charset="0"/>
              </a:defRPr>
            </a:lvl1pPr>
            <a:lvl2pPr marL="800100" indent="-342900">
              <a:spcBef>
                <a:spcPct val="0"/>
              </a:spcBef>
              <a:defRPr>
                <a:solidFill>
                  <a:schemeClr val="tx1"/>
                </a:solidFill>
                <a:latin typeface="Arial" pitchFamily="34" charset="0"/>
              </a:defRPr>
            </a:lvl2pPr>
            <a:lvl3pPr marL="1257300" indent="-342900">
              <a:spcBef>
                <a:spcPct val="0"/>
              </a:spcBef>
              <a:defRPr>
                <a:solidFill>
                  <a:schemeClr val="tx1"/>
                </a:solidFill>
                <a:latin typeface="Arial" pitchFamily="34" charset="0"/>
              </a:defRPr>
            </a:lvl3pPr>
            <a:lvl4pPr marL="1714500" indent="-342900">
              <a:spcBef>
                <a:spcPct val="0"/>
              </a:spcBef>
              <a:defRPr>
                <a:solidFill>
                  <a:schemeClr val="tx1"/>
                </a:solidFill>
                <a:latin typeface="Arial" pitchFamily="34" charset="0"/>
              </a:defRPr>
            </a:lvl4pPr>
            <a:lvl5pPr marL="2171700" indent="-342900">
              <a:spcBef>
                <a:spcPct val="0"/>
              </a:spcBef>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Bef>
                <a:spcPct val="50000"/>
              </a:spcBef>
            </a:pPr>
            <a:r>
              <a:rPr lang="de-DE" sz="1600" b="1" dirty="0" err="1" smtClean="0"/>
              <a:t>Exiopol</a:t>
            </a:r>
            <a:r>
              <a:rPr lang="de-DE" sz="1600" b="1" dirty="0" smtClean="0"/>
              <a:t>: non-</a:t>
            </a:r>
            <a:r>
              <a:rPr lang="de-DE" sz="1600" b="1" dirty="0" err="1" smtClean="0"/>
              <a:t>cancer</a:t>
            </a:r>
            <a:r>
              <a:rPr lang="de-DE" sz="1600" b="1" dirty="0" smtClean="0"/>
              <a:t> </a:t>
            </a:r>
            <a:r>
              <a:rPr lang="de-DE" sz="1600" b="1" dirty="0" err="1" smtClean="0"/>
              <a:t>effects</a:t>
            </a:r>
            <a:r>
              <a:rPr lang="de-DE" sz="1600" b="1" dirty="0" smtClean="0"/>
              <a:t>; </a:t>
            </a:r>
            <a:r>
              <a:rPr lang="de-DE" sz="1600" b="1" dirty="0" err="1" smtClean="0"/>
              <a:t>Heimtsa</a:t>
            </a:r>
            <a:r>
              <a:rPr lang="de-DE" sz="1600" b="1" dirty="0" smtClean="0"/>
              <a:t> / </a:t>
            </a:r>
            <a:r>
              <a:rPr lang="de-DE" sz="1600" b="1" dirty="0" err="1" smtClean="0"/>
              <a:t>Intarese</a:t>
            </a:r>
            <a:r>
              <a:rPr lang="de-DE" sz="1600" b="1" dirty="0" smtClean="0"/>
              <a:t>: </a:t>
            </a:r>
            <a:r>
              <a:rPr lang="de-DE" sz="1600" b="1" dirty="0" err="1" smtClean="0"/>
              <a:t>cancer</a:t>
            </a:r>
            <a:r>
              <a:rPr lang="de-DE" sz="1600" b="1" dirty="0" smtClean="0"/>
              <a:t> </a:t>
            </a:r>
            <a:r>
              <a:rPr lang="de-DE" sz="1600" b="1" dirty="0" err="1" smtClean="0"/>
              <a:t>effects</a:t>
            </a:r>
            <a:endParaRPr lang="de-DE" sz="1600" b="1" dirty="0" smtClean="0"/>
          </a:p>
          <a:p>
            <a:pPr>
              <a:spcBef>
                <a:spcPct val="50000"/>
              </a:spcBef>
            </a:pPr>
            <a:r>
              <a:rPr lang="de-DE" sz="1600" b="1" dirty="0" smtClean="0">
                <a:solidFill>
                  <a:srgbClr val="FF0000"/>
                </a:solidFill>
              </a:rPr>
              <a:t>Different </a:t>
            </a:r>
            <a:r>
              <a:rPr lang="de-DE" sz="1600" b="1" dirty="0" err="1" smtClean="0">
                <a:solidFill>
                  <a:srgbClr val="FF0000"/>
                </a:solidFill>
              </a:rPr>
              <a:t>assumptions</a:t>
            </a:r>
            <a:r>
              <a:rPr lang="de-DE" sz="1600" b="1" dirty="0" smtClean="0">
                <a:solidFill>
                  <a:srgbClr val="FF0000"/>
                </a:solidFill>
              </a:rPr>
              <a:t> </a:t>
            </a:r>
            <a:r>
              <a:rPr lang="de-DE" sz="1600" b="1" dirty="0" err="1" smtClean="0">
                <a:solidFill>
                  <a:srgbClr val="FF0000"/>
                </a:solidFill>
              </a:rPr>
              <a:t>and</a:t>
            </a:r>
            <a:r>
              <a:rPr lang="de-DE" sz="1600" b="1" dirty="0" smtClean="0">
                <a:solidFill>
                  <a:srgbClr val="FF0000"/>
                </a:solidFill>
              </a:rPr>
              <a:t> different </a:t>
            </a:r>
            <a:r>
              <a:rPr lang="de-DE" sz="1600" b="1" dirty="0" err="1" smtClean="0">
                <a:solidFill>
                  <a:srgbClr val="FF0000"/>
                </a:solidFill>
              </a:rPr>
              <a:t>pesticides</a:t>
            </a:r>
            <a:r>
              <a:rPr lang="de-DE" sz="1600" b="1" dirty="0" smtClean="0">
                <a:solidFill>
                  <a:srgbClr val="FF0000"/>
                </a:solidFill>
              </a:rPr>
              <a:t> </a:t>
            </a:r>
            <a:r>
              <a:rPr lang="de-DE" sz="1600" b="1" dirty="0" err="1" smtClean="0">
                <a:solidFill>
                  <a:srgbClr val="FF0000"/>
                </a:solidFill>
              </a:rPr>
              <a:t>for</a:t>
            </a:r>
            <a:r>
              <a:rPr lang="de-DE" sz="1600" b="1" dirty="0" smtClean="0">
                <a:solidFill>
                  <a:srgbClr val="FF0000"/>
                </a:solidFill>
              </a:rPr>
              <a:t> </a:t>
            </a:r>
            <a:r>
              <a:rPr lang="de-DE" sz="1600" b="1" dirty="0" err="1" smtClean="0">
                <a:solidFill>
                  <a:srgbClr val="FF0000"/>
                </a:solidFill>
              </a:rPr>
              <a:t>both</a:t>
            </a:r>
            <a:r>
              <a:rPr lang="de-DE" sz="1600" b="1" dirty="0" smtClean="0">
                <a:solidFill>
                  <a:srgbClr val="FF0000"/>
                </a:solidFill>
              </a:rPr>
              <a:t> </a:t>
            </a:r>
            <a:r>
              <a:rPr lang="de-DE" sz="1600" b="1" dirty="0" err="1" smtClean="0">
                <a:solidFill>
                  <a:srgbClr val="FF0000"/>
                </a:solidFill>
              </a:rPr>
              <a:t>projects</a:t>
            </a:r>
            <a:r>
              <a:rPr lang="de-DE" sz="1600" b="1" dirty="0" smtClean="0">
                <a:solidFill>
                  <a:srgbClr val="FF0000"/>
                </a:solidFill>
              </a:rPr>
              <a:t>!</a:t>
            </a:r>
            <a:endParaRPr lang="de-DE" sz="1600" b="1" dirty="0">
              <a:solidFill>
                <a:srgbClr val="FF0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698" name="Picture 2" descr="Unbenan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789113"/>
            <a:ext cx="6772275" cy="4735512"/>
          </a:xfrm>
          <a:prstGeom prst="rect">
            <a:avLst/>
          </a:prstGeom>
          <a:noFill/>
          <a:extLst>
            <a:ext uri="{909E8E84-426E-40DD-AFC4-6F175D3DCCD1}">
              <a14:hiddenFill xmlns:a14="http://schemas.microsoft.com/office/drawing/2010/main">
                <a:solidFill>
                  <a:srgbClr val="FFFFFF"/>
                </a:solidFill>
              </a14:hiddenFill>
            </a:ext>
          </a:extLst>
        </p:spPr>
      </p:pic>
      <p:sp>
        <p:nvSpPr>
          <p:cNvPr id="541699" name="Rectangle 3"/>
          <p:cNvSpPr>
            <a:spLocks noGrp="1" noChangeArrowheads="1"/>
          </p:cNvSpPr>
          <p:nvPr>
            <p:ph type="title"/>
          </p:nvPr>
        </p:nvSpPr>
        <p:spPr>
          <a:noFill/>
          <a:ln/>
        </p:spPr>
        <p:txBody>
          <a:bodyPr/>
          <a:lstStyle/>
          <a:p>
            <a:r>
              <a:rPr lang="de-DE" dirty="0" smtClean="0"/>
              <a:t>DALYs due </a:t>
            </a:r>
            <a:r>
              <a:rPr lang="de-DE" dirty="0" err="1" smtClean="0"/>
              <a:t>to</a:t>
            </a:r>
            <a:r>
              <a:rPr lang="de-DE" dirty="0" smtClean="0"/>
              <a:t> </a:t>
            </a:r>
            <a:r>
              <a:rPr lang="de-DE" dirty="0" err="1" smtClean="0"/>
              <a:t>inhalation</a:t>
            </a:r>
            <a:r>
              <a:rPr lang="de-DE" dirty="0" smtClean="0"/>
              <a:t> </a:t>
            </a:r>
            <a:r>
              <a:rPr lang="de-DE" dirty="0" err="1" smtClean="0"/>
              <a:t>of</a:t>
            </a:r>
            <a:r>
              <a:rPr lang="de-DE" dirty="0" smtClean="0"/>
              <a:t> </a:t>
            </a:r>
            <a:r>
              <a:rPr lang="de-DE" dirty="0" err="1" smtClean="0"/>
              <a:t>pesticides</a:t>
            </a:r>
            <a:r>
              <a:rPr lang="de-DE" dirty="0" smtClean="0"/>
              <a:t>, </a:t>
            </a:r>
            <a:r>
              <a:rPr lang="de-DE" dirty="0" err="1" smtClean="0"/>
              <a:t>local</a:t>
            </a:r>
            <a:r>
              <a:rPr lang="de-DE" dirty="0" smtClean="0"/>
              <a:t> </a:t>
            </a:r>
            <a:r>
              <a:rPr lang="de-DE" dirty="0" err="1" smtClean="0"/>
              <a:t>effects</a:t>
            </a:r>
            <a:r>
              <a:rPr lang="de-DE" dirty="0" smtClean="0"/>
              <a:t> (</a:t>
            </a:r>
            <a:r>
              <a:rPr lang="de-DE" dirty="0" err="1" smtClean="0"/>
              <a:t>farmers</a:t>
            </a:r>
            <a:r>
              <a:rPr lang="de-DE" dirty="0" smtClean="0"/>
              <a:t>), </a:t>
            </a:r>
            <a:r>
              <a:rPr lang="de-DE" dirty="0" err="1" smtClean="0"/>
              <a:t>cancers</a:t>
            </a:r>
            <a:r>
              <a:rPr lang="de-DE" dirty="0" smtClean="0"/>
              <a:t> </a:t>
            </a:r>
            <a:r>
              <a:rPr lang="de-DE" dirty="0" err="1" smtClean="0"/>
              <a:t>only</a:t>
            </a:r>
            <a:endParaRPr lang="de-DE" dirty="0"/>
          </a:p>
        </p:txBody>
      </p:sp>
      <p:sp>
        <p:nvSpPr>
          <p:cNvPr id="541700" name="Text Box 4"/>
          <p:cNvSpPr txBox="1">
            <a:spLocks noChangeArrowheads="1"/>
          </p:cNvSpPr>
          <p:nvPr/>
        </p:nvSpPr>
        <p:spPr bwMode="auto">
          <a:xfrm>
            <a:off x="179387" y="1760889"/>
            <a:ext cx="85867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a:solidFill>
                  <a:schemeClr val="tx1"/>
                </a:solidFill>
                <a:latin typeface="Arial" pitchFamily="34" charset="0"/>
              </a:defRPr>
            </a:lvl1pPr>
            <a:lvl2pPr marL="800100" indent="-342900">
              <a:spcBef>
                <a:spcPct val="0"/>
              </a:spcBef>
              <a:defRPr>
                <a:solidFill>
                  <a:schemeClr val="tx1"/>
                </a:solidFill>
                <a:latin typeface="Arial" pitchFamily="34" charset="0"/>
              </a:defRPr>
            </a:lvl2pPr>
            <a:lvl3pPr marL="1257300" indent="-342900">
              <a:spcBef>
                <a:spcPct val="0"/>
              </a:spcBef>
              <a:defRPr>
                <a:solidFill>
                  <a:schemeClr val="tx1"/>
                </a:solidFill>
                <a:latin typeface="Arial" pitchFamily="34" charset="0"/>
              </a:defRPr>
            </a:lvl3pPr>
            <a:lvl4pPr marL="1714500" indent="-342900">
              <a:spcBef>
                <a:spcPct val="0"/>
              </a:spcBef>
              <a:defRPr>
                <a:solidFill>
                  <a:schemeClr val="tx1"/>
                </a:solidFill>
                <a:latin typeface="Arial" pitchFamily="34" charset="0"/>
              </a:defRPr>
            </a:lvl4pPr>
            <a:lvl5pPr marL="2171700" indent="-342900">
              <a:spcBef>
                <a:spcPct val="0"/>
              </a:spcBef>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Bef>
                <a:spcPct val="50000"/>
              </a:spcBef>
            </a:pPr>
            <a:endParaRPr lang="de-DE" b="1" dirty="0"/>
          </a:p>
          <a:p>
            <a:pPr>
              <a:spcBef>
                <a:spcPct val="50000"/>
              </a:spcBef>
            </a:pPr>
            <a:endParaRPr lang="de-DE" sz="1600" dirty="0"/>
          </a:p>
          <a:p>
            <a:pPr>
              <a:spcBef>
                <a:spcPct val="20000"/>
              </a:spcBef>
            </a:pPr>
            <a:r>
              <a:rPr lang="de-DE" sz="1600" dirty="0"/>
              <a:t>                </a:t>
            </a:r>
            <a:r>
              <a:rPr lang="de-DE" sz="1600" dirty="0">
                <a:solidFill>
                  <a:srgbClr val="ED3335"/>
                </a:solidFill>
              </a:rPr>
              <a:t>Total DALY EU:                                                                  Total DALY EU:</a:t>
            </a:r>
          </a:p>
          <a:p>
            <a:pPr>
              <a:spcBef>
                <a:spcPct val="20000"/>
              </a:spcBef>
            </a:pPr>
            <a:r>
              <a:rPr lang="de-DE" sz="1600" dirty="0">
                <a:solidFill>
                  <a:srgbClr val="ED3335"/>
                </a:solidFill>
              </a:rPr>
              <a:t>                ~18.3 x 10</a:t>
            </a:r>
            <a:r>
              <a:rPr lang="de-DE" sz="1600" baseline="30000" dirty="0">
                <a:solidFill>
                  <a:srgbClr val="ED3335"/>
                </a:solidFill>
              </a:rPr>
              <a:t>-3</a:t>
            </a:r>
            <a:r>
              <a:rPr lang="de-DE" sz="1600" dirty="0">
                <a:solidFill>
                  <a:srgbClr val="ED3335"/>
                </a:solidFill>
              </a:rPr>
              <a:t>                                                                                ~0.5 x 10</a:t>
            </a:r>
            <a:r>
              <a:rPr lang="de-DE" sz="1600" baseline="30000" dirty="0">
                <a:solidFill>
                  <a:srgbClr val="ED3335"/>
                </a:solidFill>
              </a:rPr>
              <a:t>-3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r>
              <a:rPr lang="de-DE" b="1"/>
              <a:t>Screening</a:t>
            </a:r>
          </a:p>
        </p:txBody>
      </p:sp>
      <p:sp>
        <p:nvSpPr>
          <p:cNvPr id="373763" name="Rectangle 3"/>
          <p:cNvSpPr>
            <a:spLocks noGrp="1" noChangeArrowheads="1"/>
          </p:cNvSpPr>
          <p:nvPr>
            <p:ph type="body" idx="1"/>
          </p:nvPr>
        </p:nvSpPr>
        <p:spPr>
          <a:xfrm>
            <a:off x="250825" y="1557338"/>
            <a:ext cx="8424863" cy="3305175"/>
          </a:xfrm>
        </p:spPr>
        <p:txBody>
          <a:bodyPr/>
          <a:lstStyle/>
          <a:p>
            <a:r>
              <a:rPr lang="de-DE" sz="2400" b="1"/>
              <a:t>Estimation of the importance (order of magnitude) of health impacts from a stressor by</a:t>
            </a:r>
          </a:p>
          <a:p>
            <a:pPr>
              <a:buFont typeface="Arial" pitchFamily="34" charset="0"/>
              <a:buAutoNum type="alphaLcParenR"/>
            </a:pPr>
            <a:r>
              <a:rPr lang="de-DE" sz="2400" b="1"/>
              <a:t>a quantitative health impact assessment with simplified methods and models and rough assumptions or</a:t>
            </a:r>
          </a:p>
          <a:p>
            <a:pPr>
              <a:buFont typeface="Arial" pitchFamily="34" charset="0"/>
              <a:buAutoNum type="alphaLcParenR"/>
            </a:pPr>
            <a:r>
              <a:rPr lang="de-DE" sz="2400" b="1"/>
              <a:t>a qualitative expert judgment or semi-quantitative analysis of the importance of an issue</a:t>
            </a:r>
            <a:endParaRPr lang="de-DE" sz="24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noFill/>
          <a:ln/>
        </p:spPr>
        <p:txBody>
          <a:bodyPr/>
          <a:lstStyle/>
          <a:p>
            <a:r>
              <a:rPr lang="de-DE" dirty="0" err="1"/>
              <a:t>Pesticide</a:t>
            </a:r>
            <a:r>
              <a:rPr lang="de-DE" dirty="0"/>
              <a:t> DALYs – </a:t>
            </a:r>
            <a:r>
              <a:rPr lang="de-DE" dirty="0" err="1"/>
              <a:t>inhalation</a:t>
            </a:r>
            <a:r>
              <a:rPr lang="de-DE" dirty="0"/>
              <a:t>, </a:t>
            </a:r>
            <a:r>
              <a:rPr lang="de-DE" dirty="0" err="1"/>
              <a:t>general</a:t>
            </a:r>
            <a:r>
              <a:rPr lang="de-DE" dirty="0"/>
              <a:t> </a:t>
            </a:r>
            <a:r>
              <a:rPr lang="de-DE" dirty="0" err="1"/>
              <a:t>public</a:t>
            </a:r>
            <a:endParaRPr lang="de-DE" dirty="0"/>
          </a:p>
        </p:txBody>
      </p:sp>
      <p:sp>
        <p:nvSpPr>
          <p:cNvPr id="543747" name="Text Box 3"/>
          <p:cNvSpPr txBox="1">
            <a:spLocks noChangeArrowheads="1"/>
          </p:cNvSpPr>
          <p:nvPr/>
        </p:nvSpPr>
        <p:spPr bwMode="auto">
          <a:xfrm>
            <a:off x="179388" y="1341438"/>
            <a:ext cx="8586787" cy="86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a:solidFill>
                  <a:schemeClr val="tx1"/>
                </a:solidFill>
                <a:latin typeface="Arial" pitchFamily="34" charset="0"/>
              </a:defRPr>
            </a:lvl1pPr>
            <a:lvl2pPr marL="800100" indent="-342900">
              <a:spcBef>
                <a:spcPct val="0"/>
              </a:spcBef>
              <a:defRPr>
                <a:solidFill>
                  <a:schemeClr val="tx1"/>
                </a:solidFill>
                <a:latin typeface="Arial" pitchFamily="34" charset="0"/>
              </a:defRPr>
            </a:lvl2pPr>
            <a:lvl3pPr marL="1257300" indent="-342900">
              <a:spcBef>
                <a:spcPct val="0"/>
              </a:spcBef>
              <a:defRPr>
                <a:solidFill>
                  <a:schemeClr val="tx1"/>
                </a:solidFill>
                <a:latin typeface="Arial" pitchFamily="34" charset="0"/>
              </a:defRPr>
            </a:lvl3pPr>
            <a:lvl4pPr marL="1714500" indent="-342900">
              <a:spcBef>
                <a:spcPct val="0"/>
              </a:spcBef>
              <a:defRPr>
                <a:solidFill>
                  <a:schemeClr val="tx1"/>
                </a:solidFill>
                <a:latin typeface="Arial" pitchFamily="34" charset="0"/>
              </a:defRPr>
            </a:lvl4pPr>
            <a:lvl5pPr marL="2171700" indent="-342900">
              <a:spcBef>
                <a:spcPct val="0"/>
              </a:spcBef>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Bef>
                <a:spcPct val="50000"/>
              </a:spcBef>
            </a:pPr>
            <a:r>
              <a:rPr lang="de-DE" sz="2400" b="1" dirty="0"/>
              <a:t>DALYs (</a:t>
            </a:r>
            <a:r>
              <a:rPr lang="de-DE" sz="2400" b="1" dirty="0" err="1"/>
              <a:t>inhalation</a:t>
            </a:r>
            <a:r>
              <a:rPr lang="de-DE" sz="2400" b="1" dirty="0"/>
              <a:t> </a:t>
            </a:r>
            <a:r>
              <a:rPr lang="de-DE" sz="2400" b="1" dirty="0" err="1"/>
              <a:t>of</a:t>
            </a:r>
            <a:r>
              <a:rPr lang="de-DE" sz="2400" b="1" dirty="0"/>
              <a:t> </a:t>
            </a:r>
            <a:r>
              <a:rPr lang="de-DE" sz="2400" b="1" dirty="0" err="1"/>
              <a:t>general</a:t>
            </a:r>
            <a:r>
              <a:rPr lang="de-DE" sz="2400" b="1" dirty="0"/>
              <a:t> </a:t>
            </a:r>
            <a:r>
              <a:rPr lang="de-DE" sz="2400" b="1" dirty="0" err="1"/>
              <a:t>public</a:t>
            </a:r>
            <a:r>
              <a:rPr lang="de-DE" sz="2400" b="1" dirty="0"/>
              <a:t> after </a:t>
            </a:r>
            <a:r>
              <a:rPr lang="de-DE" sz="2400" b="1" dirty="0" err="1"/>
              <a:t>dispersion</a:t>
            </a:r>
            <a:r>
              <a:rPr lang="de-DE" sz="2400" b="1" dirty="0"/>
              <a:t> </a:t>
            </a:r>
            <a:r>
              <a:rPr lang="de-DE" sz="2400" b="1" dirty="0" err="1"/>
              <a:t>modelling</a:t>
            </a:r>
            <a:r>
              <a:rPr lang="de-DE" sz="2400" b="1" dirty="0"/>
              <a:t>, </a:t>
            </a:r>
            <a:r>
              <a:rPr lang="de-DE" sz="2400" b="1" dirty="0" err="1"/>
              <a:t>trifluralin</a:t>
            </a:r>
            <a:r>
              <a:rPr lang="de-DE" sz="2400" b="1" dirty="0"/>
              <a:t> </a:t>
            </a:r>
            <a:r>
              <a:rPr lang="de-DE" sz="2400" b="1" dirty="0" err="1"/>
              <a:t>as</a:t>
            </a:r>
            <a:r>
              <a:rPr lang="de-DE" sz="2400" b="1" dirty="0"/>
              <a:t> </a:t>
            </a:r>
            <a:r>
              <a:rPr lang="de-DE" sz="2400" b="1" dirty="0" err="1"/>
              <a:t>test</a:t>
            </a:r>
            <a:r>
              <a:rPr lang="de-DE" sz="2400" b="1" dirty="0"/>
              <a:t> </a:t>
            </a:r>
            <a:r>
              <a:rPr lang="de-DE" sz="2400" b="1" dirty="0" err="1" smtClean="0"/>
              <a:t>chemical</a:t>
            </a:r>
            <a:r>
              <a:rPr lang="de-DE" sz="2400" b="1" dirty="0" smtClean="0"/>
              <a:t>, </a:t>
            </a:r>
            <a:r>
              <a:rPr lang="de-DE" sz="2400" b="1" dirty="0" err="1" smtClean="0"/>
              <a:t>cancers</a:t>
            </a:r>
            <a:r>
              <a:rPr lang="de-DE" sz="2400" b="1" dirty="0" smtClean="0"/>
              <a:t> </a:t>
            </a:r>
            <a:r>
              <a:rPr lang="de-DE" sz="2400" b="1" dirty="0" err="1" smtClean="0"/>
              <a:t>only</a:t>
            </a:r>
            <a:r>
              <a:rPr lang="de-DE" sz="2400" b="1" dirty="0" smtClean="0"/>
              <a:t>)</a:t>
            </a:r>
            <a:endParaRPr lang="de-DE" sz="2400" b="1" dirty="0"/>
          </a:p>
          <a:p>
            <a:pPr>
              <a:spcBef>
                <a:spcPct val="50000"/>
              </a:spcBef>
            </a:pPr>
            <a:endParaRPr lang="de-DE" sz="2400" b="1" dirty="0"/>
          </a:p>
          <a:p>
            <a:pPr>
              <a:spcBef>
                <a:spcPct val="50000"/>
              </a:spcBef>
            </a:pPr>
            <a:r>
              <a:rPr lang="de-DE" sz="2400" b="1" dirty="0" err="1"/>
              <a:t>Assuming</a:t>
            </a:r>
            <a:r>
              <a:rPr lang="de-DE" sz="2400" b="1" dirty="0"/>
              <a:t> </a:t>
            </a:r>
            <a:r>
              <a:rPr lang="de-DE" sz="2400" b="1" dirty="0" err="1"/>
              <a:t>inhalation</a:t>
            </a:r>
            <a:r>
              <a:rPr lang="de-DE" sz="2400" b="1" dirty="0"/>
              <a:t> rate </a:t>
            </a:r>
            <a:r>
              <a:rPr lang="de-DE" sz="2400" b="1" dirty="0" err="1"/>
              <a:t>of</a:t>
            </a:r>
            <a:r>
              <a:rPr lang="de-DE" sz="2400" b="1" dirty="0"/>
              <a:t> 20 m³/</a:t>
            </a:r>
            <a:r>
              <a:rPr lang="de-DE" sz="2400" b="1" dirty="0" err="1"/>
              <a:t>day</a:t>
            </a:r>
            <a:r>
              <a:rPr lang="de-DE" sz="2400" b="1" dirty="0"/>
              <a:t> per </a:t>
            </a:r>
            <a:r>
              <a:rPr lang="de-DE" sz="2400" b="1" dirty="0" err="1"/>
              <a:t>person</a:t>
            </a:r>
            <a:endParaRPr lang="de-DE" sz="2400" b="1" dirty="0"/>
          </a:p>
          <a:p>
            <a:pPr>
              <a:spcBef>
                <a:spcPct val="50000"/>
              </a:spcBef>
              <a:buFont typeface="Wingdings" pitchFamily="2" charset="2"/>
              <a:buChar char="à"/>
            </a:pPr>
            <a:r>
              <a:rPr lang="de-DE" sz="2400" b="1" dirty="0">
                <a:sym typeface="Wingdings" pitchFamily="2" charset="2"/>
              </a:rPr>
              <a:t>&lt; 6.5 DALY in Europe in 2000 </a:t>
            </a:r>
            <a:r>
              <a:rPr lang="de-DE" sz="2400" b="1" dirty="0" err="1">
                <a:sym typeface="Wingdings" pitchFamily="2" charset="2"/>
              </a:rPr>
              <a:t>baseline</a:t>
            </a:r>
            <a:r>
              <a:rPr lang="de-DE" sz="2400" b="1" dirty="0">
                <a:sym typeface="Wingdings" pitchFamily="2" charset="2"/>
              </a:rPr>
              <a:t> </a:t>
            </a:r>
            <a:r>
              <a:rPr lang="de-DE" sz="2400" b="1" dirty="0" err="1">
                <a:sym typeface="Wingdings" pitchFamily="2" charset="2"/>
              </a:rPr>
              <a:t>scenario</a:t>
            </a:r>
            <a:r>
              <a:rPr lang="de-DE" sz="2400" b="1" dirty="0">
                <a:sym typeface="Wingdings" pitchFamily="2" charset="2"/>
              </a:rPr>
              <a:t> due </a:t>
            </a:r>
            <a:r>
              <a:rPr lang="de-DE" sz="2400" b="1" dirty="0" err="1">
                <a:sym typeface="Wingdings" pitchFamily="2" charset="2"/>
              </a:rPr>
              <a:t>to</a:t>
            </a:r>
            <a:r>
              <a:rPr lang="de-DE" sz="2400" b="1" dirty="0">
                <a:sym typeface="Wingdings" pitchFamily="2" charset="2"/>
              </a:rPr>
              <a:t> </a:t>
            </a:r>
            <a:r>
              <a:rPr lang="de-DE" sz="2400" b="1" dirty="0" err="1">
                <a:sym typeface="Wingdings" pitchFamily="2" charset="2"/>
              </a:rPr>
              <a:t>inhalation</a:t>
            </a:r>
            <a:r>
              <a:rPr lang="de-DE" sz="2400" b="1" dirty="0">
                <a:sym typeface="Wingdings" pitchFamily="2" charset="2"/>
              </a:rPr>
              <a:t> </a:t>
            </a:r>
            <a:r>
              <a:rPr lang="de-DE" sz="2400" b="1" dirty="0" err="1">
                <a:sym typeface="Wingdings" pitchFamily="2" charset="2"/>
              </a:rPr>
              <a:t>of</a:t>
            </a:r>
            <a:r>
              <a:rPr lang="de-DE" sz="2400" b="1" dirty="0">
                <a:sym typeface="Wingdings" pitchFamily="2" charset="2"/>
              </a:rPr>
              <a:t> </a:t>
            </a:r>
            <a:r>
              <a:rPr lang="de-DE" sz="2400" b="1" dirty="0" err="1">
                <a:sym typeface="Wingdings" pitchFamily="2" charset="2"/>
              </a:rPr>
              <a:t>trifluralin</a:t>
            </a:r>
            <a:endParaRPr lang="de-DE" sz="2400" b="1" dirty="0">
              <a:sym typeface="Wingdings" pitchFamily="2" charset="2"/>
            </a:endParaRPr>
          </a:p>
          <a:p>
            <a:pPr>
              <a:spcBef>
                <a:spcPct val="50000"/>
              </a:spcBef>
              <a:buFont typeface="Wingdings" pitchFamily="2" charset="2"/>
              <a:buNone/>
            </a:pPr>
            <a:r>
              <a:rPr lang="de-DE" sz="2400" b="1" dirty="0" err="1"/>
              <a:t>Comparison</a:t>
            </a:r>
            <a:r>
              <a:rPr lang="de-DE" sz="2400" b="1" dirty="0"/>
              <a:t> </a:t>
            </a:r>
            <a:r>
              <a:rPr lang="de-DE" sz="2400" b="1" dirty="0" err="1"/>
              <a:t>with</a:t>
            </a:r>
            <a:r>
              <a:rPr lang="de-DE" sz="2400" b="1" dirty="0"/>
              <a:t> </a:t>
            </a:r>
            <a:r>
              <a:rPr lang="de-DE" sz="2400" b="1" dirty="0" err="1"/>
              <a:t>ingestion</a:t>
            </a:r>
            <a:r>
              <a:rPr lang="de-DE" sz="2400" b="1" dirty="0"/>
              <a:t> </a:t>
            </a:r>
            <a:r>
              <a:rPr lang="de-DE" sz="2400" b="1" dirty="0" err="1"/>
              <a:t>exposure</a:t>
            </a:r>
            <a:r>
              <a:rPr lang="de-DE" sz="2400" b="1" dirty="0"/>
              <a:t>:</a:t>
            </a:r>
          </a:p>
          <a:p>
            <a:pPr>
              <a:spcBef>
                <a:spcPct val="50000"/>
              </a:spcBef>
              <a:buFont typeface="Wingdings" pitchFamily="2" charset="2"/>
              <a:buChar char="à"/>
            </a:pPr>
            <a:r>
              <a:rPr lang="de-DE" sz="2400" b="1" dirty="0"/>
              <a:t>&lt; 2500 DALY in Europe in 2000 </a:t>
            </a:r>
            <a:r>
              <a:rPr lang="de-DE" sz="2400" b="1" dirty="0" err="1"/>
              <a:t>baseline</a:t>
            </a:r>
            <a:r>
              <a:rPr lang="de-DE" sz="2400" b="1" dirty="0"/>
              <a:t> </a:t>
            </a:r>
            <a:r>
              <a:rPr lang="de-DE" sz="2400" b="1" dirty="0" err="1"/>
              <a:t>scenario</a:t>
            </a:r>
            <a:r>
              <a:rPr lang="de-DE" sz="2400" b="1" dirty="0"/>
              <a:t> due </a:t>
            </a:r>
            <a:r>
              <a:rPr lang="de-DE" sz="2400" b="1" dirty="0" err="1"/>
              <a:t>to</a:t>
            </a:r>
            <a:r>
              <a:rPr lang="de-DE" sz="2400" b="1" dirty="0"/>
              <a:t> </a:t>
            </a:r>
            <a:r>
              <a:rPr lang="de-DE" sz="2400" b="1" dirty="0" err="1"/>
              <a:t>ingestion</a:t>
            </a:r>
            <a:r>
              <a:rPr lang="de-DE" sz="2400" b="1" dirty="0"/>
              <a:t> </a:t>
            </a:r>
            <a:r>
              <a:rPr lang="de-DE" sz="2400" b="1" dirty="0" err="1"/>
              <a:t>of</a:t>
            </a:r>
            <a:r>
              <a:rPr lang="de-DE" sz="2400" b="1" dirty="0"/>
              <a:t> </a:t>
            </a:r>
            <a:r>
              <a:rPr lang="de-DE" sz="2400" b="1" dirty="0" err="1"/>
              <a:t>trifluralin</a:t>
            </a:r>
            <a:r>
              <a:rPr lang="de-DE" sz="2400" b="1" dirty="0"/>
              <a:t> via </a:t>
            </a:r>
            <a:r>
              <a:rPr lang="de-DE" sz="2400" b="1" dirty="0" err="1" smtClean="0"/>
              <a:t>ingestion</a:t>
            </a:r>
            <a:endParaRPr lang="de-DE" sz="2400" b="1" dirty="0" smtClean="0"/>
          </a:p>
          <a:p>
            <a:pPr>
              <a:spcBef>
                <a:spcPct val="50000"/>
              </a:spcBef>
              <a:buFont typeface="Wingdings" pitchFamily="2" charset="2"/>
              <a:buChar char="à"/>
            </a:pPr>
            <a:r>
              <a:rPr lang="de-DE" sz="2400" b="1" dirty="0"/>
              <a:t> </a:t>
            </a:r>
            <a:r>
              <a:rPr lang="de-DE" sz="2400" b="1" dirty="0" err="1" smtClean="0"/>
              <a:t>ingestion</a:t>
            </a:r>
            <a:r>
              <a:rPr lang="de-DE" sz="2400" b="1" dirty="0" smtClean="0"/>
              <a:t> </a:t>
            </a:r>
            <a:r>
              <a:rPr lang="de-DE" sz="2400" b="1" dirty="0" err="1" smtClean="0"/>
              <a:t>is</a:t>
            </a:r>
            <a:r>
              <a:rPr lang="de-DE" sz="2400" b="1" dirty="0" smtClean="0"/>
              <a:t> </a:t>
            </a:r>
            <a:r>
              <a:rPr lang="de-DE" sz="2400" b="1" dirty="0" err="1" smtClean="0"/>
              <a:t>by</a:t>
            </a:r>
            <a:r>
              <a:rPr lang="de-DE" sz="2400" b="1" dirty="0" smtClean="0"/>
              <a:t> </a:t>
            </a:r>
            <a:r>
              <a:rPr lang="de-DE" sz="2400" b="1" dirty="0" err="1" smtClean="0"/>
              <a:t>far</a:t>
            </a:r>
            <a:r>
              <a:rPr lang="de-DE" sz="2400" b="1" dirty="0" smtClean="0"/>
              <a:t> </a:t>
            </a:r>
            <a:r>
              <a:rPr lang="de-DE" sz="2400" b="1" dirty="0" err="1" smtClean="0"/>
              <a:t>the</a:t>
            </a:r>
            <a:r>
              <a:rPr lang="de-DE" sz="2400" b="1" dirty="0" smtClean="0"/>
              <a:t> </a:t>
            </a:r>
            <a:r>
              <a:rPr lang="de-DE" sz="2400" b="1" dirty="0" err="1" smtClean="0"/>
              <a:t>most</a:t>
            </a:r>
            <a:r>
              <a:rPr lang="de-DE" sz="2400" b="1" dirty="0" smtClean="0"/>
              <a:t> </a:t>
            </a:r>
            <a:r>
              <a:rPr lang="de-DE" sz="2400" b="1" dirty="0" err="1" smtClean="0"/>
              <a:t>important</a:t>
            </a:r>
            <a:r>
              <a:rPr lang="de-DE" sz="2400" b="1" dirty="0" smtClean="0"/>
              <a:t> </a:t>
            </a:r>
            <a:r>
              <a:rPr lang="de-DE" sz="2400" b="1" dirty="0" err="1" smtClean="0"/>
              <a:t>health</a:t>
            </a:r>
            <a:r>
              <a:rPr lang="de-DE" sz="2400" b="1" dirty="0" smtClean="0"/>
              <a:t> </a:t>
            </a:r>
            <a:r>
              <a:rPr lang="de-DE" sz="2400" b="1" dirty="0" err="1" smtClean="0"/>
              <a:t>impact</a:t>
            </a:r>
            <a:r>
              <a:rPr lang="de-DE" sz="2400" b="1" dirty="0" smtClean="0"/>
              <a:t> </a:t>
            </a:r>
            <a:r>
              <a:rPr lang="de-DE" sz="2400" b="1" dirty="0" err="1" smtClean="0"/>
              <a:t>of</a:t>
            </a:r>
            <a:r>
              <a:rPr lang="de-DE" sz="2400" b="1" dirty="0" smtClean="0"/>
              <a:t> </a:t>
            </a:r>
            <a:r>
              <a:rPr lang="de-DE" sz="2400" b="1" dirty="0" err="1" smtClean="0"/>
              <a:t>pesticides</a:t>
            </a:r>
            <a:endParaRPr lang="de-DE" sz="2400" b="1" dirty="0"/>
          </a:p>
          <a:p>
            <a:pPr>
              <a:spcBef>
                <a:spcPct val="50000"/>
              </a:spcBef>
              <a:buFont typeface="Wingdings" pitchFamily="2" charset="2"/>
              <a:buNone/>
            </a:pPr>
            <a:endParaRPr lang="de-DE" sz="2400"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noFill/>
          <a:ln/>
        </p:spPr>
        <p:txBody>
          <a:bodyPr/>
          <a:lstStyle/>
          <a:p>
            <a:r>
              <a:rPr lang="de-DE"/>
              <a:t>DALYs due to PCB-153 – total EU</a:t>
            </a:r>
          </a:p>
        </p:txBody>
      </p:sp>
      <p:pic>
        <p:nvPicPr>
          <p:cNvPr id="481283" name="Picture 3" descr="DALY_P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1601788"/>
            <a:ext cx="767715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noFill/>
          <a:ln/>
        </p:spPr>
        <p:txBody>
          <a:bodyPr/>
          <a:lstStyle/>
          <a:p>
            <a:r>
              <a:rPr lang="de-DE"/>
              <a:t>Damage Costs of PCB-153 – total EU</a:t>
            </a:r>
          </a:p>
        </p:txBody>
      </p:sp>
      <p:pic>
        <p:nvPicPr>
          <p:cNvPr id="485380" name="Picture 4" descr="EC_P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844675"/>
            <a:ext cx="7686675" cy="4664075"/>
          </a:xfrm>
          <a:prstGeom prst="rect">
            <a:avLst/>
          </a:prstGeom>
          <a:noFill/>
          <a:extLst>
            <a:ext uri="{909E8E84-426E-40DD-AFC4-6F175D3DCCD1}">
              <a14:hiddenFill xmlns:a14="http://schemas.microsoft.com/office/drawing/2010/main">
                <a:solidFill>
                  <a:srgbClr val="FFFFFF"/>
                </a:solidFill>
              </a14:hiddenFill>
            </a:ext>
          </a:extLst>
        </p:spPr>
      </p:pic>
      <p:sp>
        <p:nvSpPr>
          <p:cNvPr id="485379" name="Text Box 3"/>
          <p:cNvSpPr txBox="1">
            <a:spLocks noChangeArrowheads="1"/>
          </p:cNvSpPr>
          <p:nvPr/>
        </p:nvSpPr>
        <p:spPr bwMode="auto">
          <a:xfrm>
            <a:off x="250825" y="1412875"/>
            <a:ext cx="8642350" cy="79216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a:solidFill>
                  <a:schemeClr val="tx1"/>
                </a:solidFill>
                <a:latin typeface="Arial" pitchFamily="34" charset="0"/>
              </a:defRPr>
            </a:lvl1pPr>
            <a:lvl2pPr marL="800100" indent="-342900">
              <a:spcBef>
                <a:spcPct val="0"/>
              </a:spcBef>
              <a:defRPr>
                <a:solidFill>
                  <a:schemeClr val="tx1"/>
                </a:solidFill>
                <a:latin typeface="Arial" pitchFamily="34" charset="0"/>
              </a:defRPr>
            </a:lvl2pPr>
            <a:lvl3pPr marL="1257300" indent="-342900">
              <a:spcBef>
                <a:spcPct val="0"/>
              </a:spcBef>
              <a:defRPr>
                <a:solidFill>
                  <a:schemeClr val="tx1"/>
                </a:solidFill>
                <a:latin typeface="Arial" pitchFamily="34" charset="0"/>
              </a:defRPr>
            </a:lvl3pPr>
            <a:lvl4pPr marL="1714500" indent="-342900">
              <a:spcBef>
                <a:spcPct val="0"/>
              </a:spcBef>
              <a:defRPr>
                <a:solidFill>
                  <a:schemeClr val="tx1"/>
                </a:solidFill>
                <a:latin typeface="Arial" pitchFamily="34" charset="0"/>
              </a:defRPr>
            </a:lvl4pPr>
            <a:lvl5pPr marL="2171700" indent="-342900">
              <a:spcBef>
                <a:spcPct val="0"/>
              </a:spcBef>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spcBef>
                <a:spcPct val="10000"/>
              </a:spcBef>
            </a:pPr>
            <a:r>
              <a:rPr lang="de-DE" sz="2000" b="1">
                <a:solidFill>
                  <a:srgbClr val="ED3335"/>
                </a:solidFill>
              </a:rPr>
              <a:t>( non-dioxin like PCBs show other health effects than PCB-153, but so far not quantified</a:t>
            </a:r>
            <a:r>
              <a:rPr lang="de-DE" sz="2000" b="1"/>
              <a: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noFill/>
          <a:ln/>
        </p:spPr>
        <p:txBody>
          <a:bodyPr/>
          <a:lstStyle/>
          <a:p>
            <a:r>
              <a:rPr lang="de-DE"/>
              <a:t>DALYs due to 2,3,4,7,8-PeCDF –  EU29</a:t>
            </a:r>
          </a:p>
        </p:txBody>
      </p:sp>
      <p:pic>
        <p:nvPicPr>
          <p:cNvPr id="483331" name="Picture 3" descr="DALY_PeC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28775"/>
            <a:ext cx="8497888" cy="4948238"/>
          </a:xfrm>
          <a:prstGeom prst="rect">
            <a:avLst/>
          </a:prstGeom>
          <a:noFill/>
          <a:extLst>
            <a:ext uri="{909E8E84-426E-40DD-AFC4-6F175D3DCCD1}">
              <a14:hiddenFill xmlns:a14="http://schemas.microsoft.com/office/drawing/2010/main">
                <a:solidFill>
                  <a:srgbClr val="FFFFFF"/>
                </a:solidFill>
              </a14:hiddenFill>
            </a:ext>
          </a:extLst>
        </p:spPr>
      </p:pic>
      <p:sp>
        <p:nvSpPr>
          <p:cNvPr id="483332" name="Text Box 4"/>
          <p:cNvSpPr txBox="1">
            <a:spLocks noChangeArrowheads="1"/>
          </p:cNvSpPr>
          <p:nvPr/>
        </p:nvSpPr>
        <p:spPr bwMode="auto">
          <a:xfrm>
            <a:off x="1042988" y="1387475"/>
            <a:ext cx="7018337" cy="8540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000" b="1"/>
              <a:t>For 4pentaclorodibenzofuran, </a:t>
            </a:r>
          </a:p>
          <a:p>
            <a:r>
              <a:rPr lang="de-DE" sz="2000" b="1"/>
              <a:t>impacts from all dioxins and furanes ca. 2,5 times higher</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476" name="Picture 4" descr="EC_PCD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836712"/>
            <a:ext cx="8497887" cy="57149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r>
              <a:rPr lang="de-DE" dirty="0" err="1"/>
              <a:t>Heat</a:t>
            </a:r>
            <a:r>
              <a:rPr lang="de-DE" dirty="0"/>
              <a:t> stress </a:t>
            </a:r>
            <a:r>
              <a:rPr lang="de-DE" dirty="0" smtClean="0"/>
              <a:t>(1000 DALYs/a</a:t>
            </a:r>
            <a:r>
              <a:rPr lang="de-DE" dirty="0"/>
              <a:t>)</a:t>
            </a:r>
          </a:p>
        </p:txBody>
      </p:sp>
      <p:graphicFrame>
        <p:nvGraphicFramePr>
          <p:cNvPr id="491584" name="Group 64"/>
          <p:cNvGraphicFramePr>
            <a:graphicFrameLocks noGrp="1"/>
          </p:cNvGraphicFramePr>
          <p:nvPr>
            <p:ph idx="1"/>
            <p:extLst>
              <p:ext uri="{D42A27DB-BD31-4B8C-83A1-F6EECF244321}">
                <p14:modId xmlns:p14="http://schemas.microsoft.com/office/powerpoint/2010/main" val="2277363023"/>
              </p:ext>
            </p:extLst>
          </p:nvPr>
        </p:nvGraphicFramePr>
        <p:xfrm>
          <a:off x="250825" y="1557338"/>
          <a:ext cx="8208963" cy="3760978"/>
        </p:xfrm>
        <a:graphic>
          <a:graphicData uri="http://schemas.openxmlformats.org/drawingml/2006/table">
            <a:tbl>
              <a:tblPr/>
              <a:tblGrid>
                <a:gridCol w="2051050"/>
                <a:gridCol w="2054225"/>
                <a:gridCol w="2052638"/>
                <a:gridCol w="2051050"/>
              </a:tblGrid>
              <a:tr h="911225">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endParaRPr kumimoji="0" lang="de-DE" sz="2400" b="1"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smtClean="0">
                          <a:ln>
                            <a:noFill/>
                          </a:ln>
                          <a:solidFill>
                            <a:schemeClr val="tx1"/>
                          </a:solidFill>
                          <a:effectLst/>
                          <a:latin typeface="Arial" pitchFamily="34" charset="0"/>
                        </a:rPr>
                        <a:t>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smtClean="0">
                          <a:ln>
                            <a:noFill/>
                          </a:ln>
                          <a:solidFill>
                            <a:schemeClr val="tx1"/>
                          </a:solidFill>
                          <a:effectLst/>
                          <a:latin typeface="Arial" pitchFamily="34" charset="0"/>
                        </a:rPr>
                        <a:t>2030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smtClean="0">
                          <a:ln>
                            <a:noFill/>
                          </a:ln>
                          <a:solidFill>
                            <a:schemeClr val="tx1"/>
                          </a:solidFill>
                          <a:effectLst/>
                          <a:latin typeface="Arial" pitchFamily="34" charset="0"/>
                        </a:rPr>
                        <a:t>2050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2813">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smtClean="0">
                          <a:ln>
                            <a:noFill/>
                          </a:ln>
                          <a:solidFill>
                            <a:schemeClr val="tx1"/>
                          </a:solidFill>
                          <a:effectLst/>
                          <a:latin typeface="Arial" pitchFamily="34" charset="0"/>
                        </a:rPr>
                        <a:t>Reference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dirty="0" smtClean="0">
                          <a:ln>
                            <a:noFill/>
                          </a:ln>
                          <a:solidFill>
                            <a:schemeClr val="tx1"/>
                          </a:solidFill>
                          <a:effectLst/>
                          <a:latin typeface="Arial" pitchFamily="34" charset="0"/>
                        </a:rPr>
                        <a:t>75 </a:t>
                      </a:r>
                      <a:br>
                        <a:rPr kumimoji="0" lang="de-DE" sz="2400" b="1" i="0" u="none" strike="noStrike" cap="none" normalizeH="0" baseline="0" dirty="0" smtClean="0">
                          <a:ln>
                            <a:noFill/>
                          </a:ln>
                          <a:solidFill>
                            <a:schemeClr val="tx1"/>
                          </a:solidFill>
                          <a:effectLst/>
                          <a:latin typeface="Arial" pitchFamily="34" charset="0"/>
                        </a:rPr>
                      </a:br>
                      <a:r>
                        <a:rPr kumimoji="0" lang="de-DE" sz="2400" b="1" i="0" u="none" strike="noStrike" cap="none" normalizeH="0" baseline="0" dirty="0" smtClean="0">
                          <a:ln>
                            <a:noFill/>
                          </a:ln>
                          <a:solidFill>
                            <a:schemeClr val="tx1"/>
                          </a:solidFill>
                          <a:effectLst/>
                          <a:latin typeface="Arial" pitchFamily="34" charset="0"/>
                        </a:rPr>
                        <a:t>(7 - 174)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dirty="0" smtClean="0">
                          <a:ln>
                            <a:noFill/>
                          </a:ln>
                          <a:solidFill>
                            <a:schemeClr val="tx1"/>
                          </a:solidFill>
                          <a:effectLst/>
                          <a:latin typeface="Arial" pitchFamily="34" charset="0"/>
                        </a:rPr>
                        <a:t>210 </a:t>
                      </a:r>
                      <a:br>
                        <a:rPr kumimoji="0" lang="de-DE" sz="2400" b="1" i="0" u="none" strike="noStrike" cap="none" normalizeH="0" baseline="0" dirty="0" smtClean="0">
                          <a:ln>
                            <a:noFill/>
                          </a:ln>
                          <a:solidFill>
                            <a:schemeClr val="tx1"/>
                          </a:solidFill>
                          <a:effectLst/>
                          <a:latin typeface="Arial" pitchFamily="34" charset="0"/>
                        </a:rPr>
                      </a:br>
                      <a:r>
                        <a:rPr kumimoji="0" lang="de-DE" sz="2400" b="1" i="0" u="none" strike="noStrike" cap="none" normalizeH="0" baseline="0" dirty="0" smtClean="0">
                          <a:ln>
                            <a:noFill/>
                          </a:ln>
                          <a:solidFill>
                            <a:schemeClr val="tx1"/>
                          </a:solidFill>
                          <a:effectLst/>
                          <a:latin typeface="Arial" pitchFamily="34" charset="0"/>
                        </a:rPr>
                        <a:t>(19 - 495)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dirty="0" smtClean="0">
                          <a:ln>
                            <a:noFill/>
                          </a:ln>
                          <a:solidFill>
                            <a:schemeClr val="tx1"/>
                          </a:solidFill>
                          <a:effectLst/>
                          <a:latin typeface="Arial" pitchFamily="34" charset="0"/>
                        </a:rPr>
                        <a:t>400 </a:t>
                      </a:r>
                      <a:br>
                        <a:rPr kumimoji="0" lang="de-DE" sz="2400" b="1" i="0" u="none" strike="noStrike" cap="none" normalizeH="0" baseline="0" dirty="0" smtClean="0">
                          <a:ln>
                            <a:noFill/>
                          </a:ln>
                          <a:solidFill>
                            <a:schemeClr val="tx1"/>
                          </a:solidFill>
                          <a:effectLst/>
                          <a:latin typeface="Arial" pitchFamily="34" charset="0"/>
                        </a:rPr>
                      </a:br>
                      <a:r>
                        <a:rPr kumimoji="0" lang="de-DE" sz="2400" b="1" i="0" u="none" strike="noStrike" cap="none" normalizeH="0" baseline="0" dirty="0" smtClean="0">
                          <a:ln>
                            <a:noFill/>
                          </a:ln>
                          <a:solidFill>
                            <a:schemeClr val="tx1"/>
                          </a:solidFill>
                          <a:effectLst/>
                          <a:latin typeface="Arial" pitchFamily="34" charset="0"/>
                        </a:rPr>
                        <a:t>(38 - 932)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1225">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smtClean="0">
                          <a:ln>
                            <a:noFill/>
                          </a:ln>
                          <a:solidFill>
                            <a:schemeClr val="tx1"/>
                          </a:solidFill>
                          <a:effectLst/>
                          <a:latin typeface="Arial" pitchFamily="34" charset="0"/>
                        </a:rPr>
                        <a:t>2° 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dirty="0" smtClean="0">
                          <a:ln>
                            <a:noFill/>
                          </a:ln>
                          <a:solidFill>
                            <a:schemeClr val="tx1"/>
                          </a:solidFill>
                          <a:effectLst/>
                          <a:latin typeface="Arial" pitchFamily="34" charset="0"/>
                        </a:rPr>
                        <a:t>75 </a:t>
                      </a:r>
                      <a:br>
                        <a:rPr kumimoji="0" lang="de-DE" sz="2400" b="1" i="0" u="none" strike="noStrike" cap="none" normalizeH="0" baseline="0" dirty="0" smtClean="0">
                          <a:ln>
                            <a:noFill/>
                          </a:ln>
                          <a:solidFill>
                            <a:schemeClr val="tx1"/>
                          </a:solidFill>
                          <a:effectLst/>
                          <a:latin typeface="Arial" pitchFamily="34" charset="0"/>
                        </a:rPr>
                      </a:br>
                      <a:r>
                        <a:rPr kumimoji="0" lang="de-DE" sz="2400" b="1" i="0" u="none" strike="noStrike" cap="none" normalizeH="0" baseline="0" dirty="0" smtClean="0">
                          <a:ln>
                            <a:noFill/>
                          </a:ln>
                          <a:solidFill>
                            <a:schemeClr val="tx1"/>
                          </a:solidFill>
                          <a:effectLst/>
                          <a:latin typeface="Arial" pitchFamily="34" charset="0"/>
                        </a:rPr>
                        <a:t>(7 - 174)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dirty="0" smtClean="0">
                          <a:ln>
                            <a:noFill/>
                          </a:ln>
                          <a:solidFill>
                            <a:schemeClr val="tx1"/>
                          </a:solidFill>
                          <a:effectLst/>
                          <a:latin typeface="Arial" pitchFamily="34" charset="0"/>
                        </a:rPr>
                        <a:t>196 </a:t>
                      </a:r>
                      <a:br>
                        <a:rPr kumimoji="0" lang="de-DE" sz="2400" b="1" i="0" u="none" strike="noStrike" cap="none" normalizeH="0" baseline="0" dirty="0" smtClean="0">
                          <a:ln>
                            <a:noFill/>
                          </a:ln>
                          <a:solidFill>
                            <a:schemeClr val="tx1"/>
                          </a:solidFill>
                          <a:effectLst/>
                          <a:latin typeface="Arial" pitchFamily="34" charset="0"/>
                        </a:rPr>
                      </a:br>
                      <a:r>
                        <a:rPr kumimoji="0" lang="de-DE" sz="2400" b="1" i="0" u="none" strike="noStrike" cap="none" normalizeH="0" baseline="0" dirty="0" smtClean="0">
                          <a:ln>
                            <a:noFill/>
                          </a:ln>
                          <a:solidFill>
                            <a:schemeClr val="tx1"/>
                          </a:solidFill>
                          <a:effectLst/>
                          <a:latin typeface="Arial" pitchFamily="34" charset="0"/>
                        </a:rPr>
                        <a:t>(18 - 458)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dirty="0" smtClean="0">
                          <a:ln>
                            <a:noFill/>
                          </a:ln>
                          <a:solidFill>
                            <a:schemeClr val="tx1"/>
                          </a:solidFill>
                          <a:effectLst/>
                          <a:latin typeface="Arial" pitchFamily="34" charset="0"/>
                        </a:rPr>
                        <a:t>237 </a:t>
                      </a:r>
                      <a:br>
                        <a:rPr kumimoji="0" lang="de-DE" sz="2400" b="1" i="0" u="none" strike="noStrike" cap="none" normalizeH="0" baseline="0" dirty="0" smtClean="0">
                          <a:ln>
                            <a:noFill/>
                          </a:ln>
                          <a:solidFill>
                            <a:schemeClr val="tx1"/>
                          </a:solidFill>
                          <a:effectLst/>
                          <a:latin typeface="Arial" pitchFamily="34" charset="0"/>
                        </a:rPr>
                      </a:br>
                      <a:r>
                        <a:rPr kumimoji="0" lang="de-DE" sz="2400" b="1" i="0" u="none" strike="noStrike" cap="none" normalizeH="0" baseline="0" dirty="0" smtClean="0">
                          <a:ln>
                            <a:noFill/>
                          </a:ln>
                          <a:solidFill>
                            <a:schemeClr val="tx1"/>
                          </a:solidFill>
                          <a:effectLst/>
                          <a:latin typeface="Arial" pitchFamily="34" charset="0"/>
                        </a:rPr>
                        <a:t>(21 - 583)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1225">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smtClean="0">
                          <a:ln>
                            <a:noFill/>
                          </a:ln>
                          <a:solidFill>
                            <a:schemeClr val="tx1"/>
                          </a:solidFill>
                          <a:effectLst/>
                          <a:latin typeface="Arial" pitchFamily="34" charset="0"/>
                        </a:rPr>
                        <a:t>difference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endParaRPr kumimoji="0" lang="de-DE" sz="2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dirty="0" smtClean="0">
                          <a:ln>
                            <a:noFill/>
                          </a:ln>
                          <a:solidFill>
                            <a:schemeClr val="tx1"/>
                          </a:solidFill>
                          <a:effectLst/>
                          <a:latin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dirty="0" smtClean="0">
                          <a:ln>
                            <a:noFill/>
                          </a:ln>
                          <a:solidFill>
                            <a:schemeClr val="tx1"/>
                          </a:solidFill>
                          <a:effectLst/>
                          <a:latin typeface="Arial" pitchFamily="34" charset="0"/>
                        </a:rPr>
                        <a:t>163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71340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r>
              <a:rPr lang="de-DE"/>
              <a:t>Heat stress (1000 premature deaths/a)</a:t>
            </a:r>
          </a:p>
        </p:txBody>
      </p:sp>
      <p:graphicFrame>
        <p:nvGraphicFramePr>
          <p:cNvPr id="491584" name="Group 64"/>
          <p:cNvGraphicFramePr>
            <a:graphicFrameLocks noGrp="1"/>
          </p:cNvGraphicFramePr>
          <p:nvPr>
            <p:ph idx="1"/>
          </p:nvPr>
        </p:nvGraphicFramePr>
        <p:xfrm>
          <a:off x="250825" y="1557338"/>
          <a:ext cx="8208963" cy="3646488"/>
        </p:xfrm>
        <a:graphic>
          <a:graphicData uri="http://schemas.openxmlformats.org/drawingml/2006/table">
            <a:tbl>
              <a:tblPr/>
              <a:tblGrid>
                <a:gridCol w="2051050"/>
                <a:gridCol w="2054225"/>
                <a:gridCol w="2052638"/>
                <a:gridCol w="2051050"/>
              </a:tblGrid>
              <a:tr h="911225">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endParaRPr kumimoji="0" lang="de-DE" sz="2400" b="1"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smtClean="0">
                          <a:ln>
                            <a:noFill/>
                          </a:ln>
                          <a:solidFill>
                            <a:schemeClr val="tx1"/>
                          </a:solidFill>
                          <a:effectLst/>
                          <a:latin typeface="Arial" pitchFamily="34" charset="0"/>
                        </a:rPr>
                        <a:t>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smtClean="0">
                          <a:ln>
                            <a:noFill/>
                          </a:ln>
                          <a:solidFill>
                            <a:schemeClr val="tx1"/>
                          </a:solidFill>
                          <a:effectLst/>
                          <a:latin typeface="Arial" pitchFamily="34" charset="0"/>
                        </a:rPr>
                        <a:t>2030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smtClean="0">
                          <a:ln>
                            <a:noFill/>
                          </a:ln>
                          <a:solidFill>
                            <a:schemeClr val="tx1"/>
                          </a:solidFill>
                          <a:effectLst/>
                          <a:latin typeface="Arial" pitchFamily="34" charset="0"/>
                        </a:rPr>
                        <a:t>2050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2813">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smtClean="0">
                          <a:ln>
                            <a:noFill/>
                          </a:ln>
                          <a:solidFill>
                            <a:schemeClr val="tx1"/>
                          </a:solidFill>
                          <a:effectLst/>
                          <a:latin typeface="Arial" pitchFamily="34" charset="0"/>
                        </a:rPr>
                        <a:t>Reference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smtClean="0">
                          <a:ln>
                            <a:noFill/>
                          </a:ln>
                          <a:solidFill>
                            <a:schemeClr val="tx1"/>
                          </a:solidFill>
                          <a:effectLst/>
                          <a:latin typeface="Arial" pitchFamily="34" charset="0"/>
                        </a:rPr>
                        <a:t>14,6 (8-23)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smtClean="0">
                          <a:ln>
                            <a:noFill/>
                          </a:ln>
                          <a:solidFill>
                            <a:schemeClr val="tx1"/>
                          </a:solidFill>
                          <a:effectLst/>
                          <a:latin typeface="Arial" pitchFamily="34" charset="0"/>
                        </a:rPr>
                        <a:t>41,2 (22-67)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smtClean="0">
                          <a:ln>
                            <a:noFill/>
                          </a:ln>
                          <a:solidFill>
                            <a:schemeClr val="tx1"/>
                          </a:solidFill>
                          <a:effectLst/>
                          <a:latin typeface="Arial" pitchFamily="34" charset="0"/>
                        </a:rPr>
                        <a:t>78,4 (42-123)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1225">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smtClean="0">
                          <a:ln>
                            <a:noFill/>
                          </a:ln>
                          <a:solidFill>
                            <a:schemeClr val="tx1"/>
                          </a:solidFill>
                          <a:effectLst/>
                          <a:latin typeface="Arial" pitchFamily="34" charset="0"/>
                        </a:rPr>
                        <a:t>2° 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smtClean="0">
                          <a:ln>
                            <a:noFill/>
                          </a:ln>
                          <a:solidFill>
                            <a:schemeClr val="tx1"/>
                          </a:solidFill>
                          <a:effectLst/>
                          <a:latin typeface="Arial" pitchFamily="34" charset="0"/>
                        </a:rPr>
                        <a:t>14,6 (8-23)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smtClean="0">
                          <a:ln>
                            <a:noFill/>
                          </a:ln>
                          <a:solidFill>
                            <a:schemeClr val="tx1"/>
                          </a:solidFill>
                          <a:effectLst/>
                          <a:latin typeface="Arial" pitchFamily="34" charset="0"/>
                        </a:rPr>
                        <a:t>38,4 (21-61)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smtClean="0">
                          <a:ln>
                            <a:noFill/>
                          </a:ln>
                          <a:solidFill>
                            <a:schemeClr val="tx1"/>
                          </a:solidFill>
                          <a:effectLst/>
                          <a:latin typeface="Arial" pitchFamily="34" charset="0"/>
                        </a:rPr>
                        <a:t>46,3 (24-77)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1225">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smtClean="0">
                          <a:ln>
                            <a:noFill/>
                          </a:ln>
                          <a:solidFill>
                            <a:schemeClr val="tx1"/>
                          </a:solidFill>
                          <a:effectLst/>
                          <a:latin typeface="Arial" pitchFamily="34" charset="0"/>
                        </a:rPr>
                        <a:t>difference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endParaRPr kumimoji="0" lang="de-DE" sz="2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smtClean="0">
                          <a:ln>
                            <a:noFill/>
                          </a:ln>
                          <a:solidFill>
                            <a:schemeClr val="tx1"/>
                          </a:solidFill>
                          <a:effectLst/>
                          <a:latin typeface="Arial" pitchFamily="34"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400" b="1" i="0" u="none" strike="noStrike" cap="none" normalizeH="0" baseline="0" smtClean="0">
                          <a:ln>
                            <a:noFill/>
                          </a:ln>
                          <a:solidFill>
                            <a:schemeClr val="tx1"/>
                          </a:solidFill>
                          <a:effectLst/>
                          <a:latin typeface="Arial" pitchFamily="34" charset="0"/>
                        </a:rPr>
                        <a:t>32,1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395288" y="692150"/>
            <a:ext cx="8424862" cy="720725"/>
          </a:xfrm>
          <a:noFill/>
          <a:ln/>
        </p:spPr>
        <p:txBody>
          <a:bodyPr/>
          <a:lstStyle/>
          <a:p>
            <a:r>
              <a:rPr lang="de-DE" sz="2800" dirty="0" err="1"/>
              <a:t>Mould</a:t>
            </a:r>
            <a:r>
              <a:rPr lang="de-DE" sz="2800" dirty="0"/>
              <a:t> - </a:t>
            </a:r>
            <a:r>
              <a:rPr lang="de-DE" sz="2800" dirty="0" err="1"/>
              <a:t>dampness</a:t>
            </a:r>
            <a:r>
              <a:rPr lang="de-DE" sz="2800" dirty="0"/>
              <a:t>  </a:t>
            </a:r>
            <a:r>
              <a:rPr lang="de-DE" sz="2800" dirty="0" smtClean="0"/>
              <a:t>DALYs in </a:t>
            </a:r>
            <a:r>
              <a:rPr lang="de-DE" sz="2800" dirty="0" err="1" smtClean="0"/>
              <a:t>the</a:t>
            </a:r>
            <a:r>
              <a:rPr lang="de-DE" sz="2800" dirty="0" smtClean="0"/>
              <a:t> EU 30</a:t>
            </a:r>
            <a:endParaRPr lang="de-DE" sz="2800" dirty="0"/>
          </a:p>
        </p:txBody>
      </p:sp>
      <p:sp>
        <p:nvSpPr>
          <p:cNvPr id="498691" name="Line 3"/>
          <p:cNvSpPr>
            <a:spLocks noChangeShapeType="1"/>
          </p:cNvSpPr>
          <p:nvPr/>
        </p:nvSpPr>
        <p:spPr bwMode="auto">
          <a:xfrm>
            <a:off x="160338" y="1412875"/>
            <a:ext cx="8856662" cy="0"/>
          </a:xfrm>
          <a:prstGeom prst="line">
            <a:avLst/>
          </a:prstGeom>
          <a:noFill/>
          <a:ln w="190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98692" name="Rectangle 4"/>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530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600200"/>
            <a:ext cx="7532472" cy="48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6291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395288" y="692150"/>
            <a:ext cx="8424862" cy="720725"/>
          </a:xfrm>
          <a:noFill/>
          <a:ln/>
        </p:spPr>
        <p:txBody>
          <a:bodyPr/>
          <a:lstStyle/>
          <a:p>
            <a:r>
              <a:rPr lang="de-DE" sz="2800"/>
              <a:t>Mould - dampness  (1000M€ = ca. 17 000 DALYs)</a:t>
            </a:r>
          </a:p>
        </p:txBody>
      </p:sp>
      <p:sp>
        <p:nvSpPr>
          <p:cNvPr id="498691" name="Line 3"/>
          <p:cNvSpPr>
            <a:spLocks noChangeShapeType="1"/>
          </p:cNvSpPr>
          <p:nvPr/>
        </p:nvSpPr>
        <p:spPr bwMode="auto">
          <a:xfrm>
            <a:off x="160338" y="1412875"/>
            <a:ext cx="8856662" cy="0"/>
          </a:xfrm>
          <a:prstGeom prst="line">
            <a:avLst/>
          </a:prstGeom>
          <a:noFill/>
          <a:ln w="190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98692" name="Rectangle 4"/>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498731"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556792"/>
            <a:ext cx="6696744" cy="480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noFill/>
          <a:ln/>
        </p:spPr>
        <p:txBody>
          <a:bodyPr/>
          <a:lstStyle/>
          <a:p>
            <a:r>
              <a:rPr lang="de-DE" dirty="0" smtClean="0"/>
              <a:t>Radon – DALYs in </a:t>
            </a:r>
            <a:r>
              <a:rPr lang="de-DE" dirty="0" err="1" smtClean="0"/>
              <a:t>the</a:t>
            </a:r>
            <a:r>
              <a:rPr lang="de-DE" dirty="0" smtClean="0"/>
              <a:t> EU 30 </a:t>
            </a:r>
            <a:endParaRPr lang="de-DE" dirty="0"/>
          </a:p>
        </p:txBody>
      </p:sp>
      <p:sp>
        <p:nvSpPr>
          <p:cNvPr id="515075" name="Line 3"/>
          <p:cNvSpPr>
            <a:spLocks noChangeShapeType="1"/>
          </p:cNvSpPr>
          <p:nvPr/>
        </p:nvSpPr>
        <p:spPr bwMode="auto">
          <a:xfrm>
            <a:off x="160338" y="1412875"/>
            <a:ext cx="8856662" cy="0"/>
          </a:xfrm>
          <a:prstGeom prst="line">
            <a:avLst/>
          </a:prstGeom>
          <a:noFill/>
          <a:ln w="190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15076" name="Rectangle 4"/>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531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118" y="1609724"/>
            <a:ext cx="7468290" cy="4843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408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0" y="608013"/>
            <a:ext cx="9144000" cy="792162"/>
          </a:xfrm>
          <a:prstGeom prst="rect">
            <a:avLst/>
          </a:prstGeom>
          <a:solidFill>
            <a:srgbClr val="E6EFF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89443" name="Rectangle 3"/>
          <p:cNvSpPr>
            <a:spLocks noGrp="1" noChangeArrowheads="1"/>
          </p:cNvSpPr>
          <p:nvPr>
            <p:ph type="title"/>
          </p:nvPr>
        </p:nvSpPr>
        <p:spPr>
          <a:xfrm>
            <a:off x="395288" y="692150"/>
            <a:ext cx="7921625" cy="720725"/>
          </a:xfrm>
          <a:noFill/>
          <a:ln/>
        </p:spPr>
        <p:txBody>
          <a:bodyPr/>
          <a:lstStyle/>
          <a:p>
            <a:r>
              <a:rPr lang="de-DE">
                <a:effectLst>
                  <a:outerShdw blurRad="38100" dist="38100" dir="2700000" algn="tl">
                    <a:srgbClr val="C0C0C0"/>
                  </a:outerShdw>
                </a:effectLst>
              </a:rPr>
              <a:t>Example for Screening Results</a:t>
            </a:r>
          </a:p>
        </p:txBody>
      </p:sp>
      <p:sp>
        <p:nvSpPr>
          <p:cNvPr id="189444" name="Rectangle 4"/>
          <p:cNvSpPr>
            <a:spLocks noGrp="1" noChangeArrowheads="1"/>
          </p:cNvSpPr>
          <p:nvPr>
            <p:ph type="body" idx="1"/>
          </p:nvPr>
        </p:nvSpPr>
        <p:spPr>
          <a:xfrm>
            <a:off x="179388" y="1628775"/>
            <a:ext cx="8785225" cy="2360613"/>
          </a:xfrm>
          <a:solidFill>
            <a:srgbClr val="FFFF99"/>
          </a:solidFill>
          <a:ln>
            <a:solidFill>
              <a:schemeClr val="tx1"/>
            </a:solidFill>
            <a:miter lim="800000"/>
            <a:headEnd/>
            <a:tailEnd/>
          </a:ln>
        </p:spPr>
        <p:txBody>
          <a:bodyPr/>
          <a:lstStyle/>
          <a:p>
            <a:r>
              <a:rPr lang="en-GB" sz="1800" b="1">
                <a:solidFill>
                  <a:srgbClr val="0066CC"/>
                </a:solidFill>
              </a:rPr>
              <a:t>Energy Policies</a:t>
            </a:r>
            <a:r>
              <a:rPr lang="en-GB" sz="1800" b="1"/>
              <a:t> (mDALYs / t CO</a:t>
            </a:r>
            <a:r>
              <a:rPr lang="en-GB" sz="1800" b="1" baseline="-25000"/>
              <a:t>2</a:t>
            </a:r>
            <a:r>
              <a:rPr lang="en-GB" sz="1800" b="1"/>
              <a:t> avoided):</a:t>
            </a:r>
          </a:p>
          <a:p>
            <a:pPr lvl="1"/>
            <a:r>
              <a:rPr lang="en-GB" b="1"/>
              <a:t>Electricity production with more wind replacing coal : 	- 0.4 </a:t>
            </a:r>
          </a:p>
          <a:p>
            <a:pPr lvl="1"/>
            <a:r>
              <a:rPr lang="en-GB" b="1"/>
              <a:t>Coal fired plants with CCS:				 -0.1</a:t>
            </a:r>
            <a:endParaRPr lang="en-GB" sz="1600" b="1"/>
          </a:p>
          <a:p>
            <a:r>
              <a:rPr lang="en-GB" sz="1800" b="1">
                <a:solidFill>
                  <a:srgbClr val="0066CC"/>
                </a:solidFill>
              </a:rPr>
              <a:t>Transport Policies</a:t>
            </a:r>
            <a:r>
              <a:rPr lang="en-GB" sz="1800" b="1"/>
              <a:t> (mDALYs / t CO</a:t>
            </a:r>
            <a:r>
              <a:rPr lang="en-GB" sz="1800" b="1" baseline="-25000"/>
              <a:t>2</a:t>
            </a:r>
            <a:r>
              <a:rPr lang="en-GB" sz="1800" b="1"/>
              <a:t> avoided):</a:t>
            </a:r>
          </a:p>
          <a:p>
            <a:pPr lvl="1"/>
            <a:r>
              <a:rPr lang="en-GB" b="1"/>
              <a:t>Electric cars :						 -0,2</a:t>
            </a:r>
          </a:p>
          <a:p>
            <a:pPr lvl="1"/>
            <a:r>
              <a:rPr lang="en-GB" b="1"/>
              <a:t>City toll in all European metropolitan areas			 -0,1</a:t>
            </a:r>
          </a:p>
        </p:txBody>
      </p:sp>
      <p:sp>
        <p:nvSpPr>
          <p:cNvPr id="189445" name="Text Box 5"/>
          <p:cNvSpPr txBox="1">
            <a:spLocks noChangeArrowheads="1"/>
          </p:cNvSpPr>
          <p:nvPr/>
        </p:nvSpPr>
        <p:spPr bwMode="auto">
          <a:xfrm>
            <a:off x="107950" y="6092825"/>
            <a:ext cx="8856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t>1 mDALY = one thousandths of a DALY; 1 DALY = 1 disability adjusted life year</a:t>
            </a:r>
          </a:p>
        </p:txBody>
      </p:sp>
      <p:sp>
        <p:nvSpPr>
          <p:cNvPr id="189446" name="Text Box 6"/>
          <p:cNvSpPr txBox="1">
            <a:spLocks noChangeArrowheads="1"/>
          </p:cNvSpPr>
          <p:nvPr/>
        </p:nvSpPr>
        <p:spPr bwMode="auto">
          <a:xfrm>
            <a:off x="250825" y="4149725"/>
            <a:ext cx="8497888" cy="16256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000" b="1"/>
              <a:t>An increase of DALYs is expected for </a:t>
            </a:r>
          </a:p>
          <a:p>
            <a:r>
              <a:rPr lang="en-GB" sz="2000" b="1"/>
              <a:t>biomass use: e.g. wood in small furnaces</a:t>
            </a:r>
          </a:p>
          <a:p>
            <a:r>
              <a:rPr lang="en-GB" sz="2000" b="1"/>
              <a:t>better insulation of houses (increase of mould, env. tobacco smoke, radon conc.)</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noFill/>
          <a:ln/>
        </p:spPr>
        <p:txBody>
          <a:bodyPr/>
          <a:lstStyle/>
          <a:p>
            <a:r>
              <a:rPr lang="de-DE"/>
              <a:t>Radon  </a:t>
            </a:r>
          </a:p>
        </p:txBody>
      </p:sp>
      <p:sp>
        <p:nvSpPr>
          <p:cNvPr id="515075" name="Line 3"/>
          <p:cNvSpPr>
            <a:spLocks noChangeShapeType="1"/>
          </p:cNvSpPr>
          <p:nvPr/>
        </p:nvSpPr>
        <p:spPr bwMode="auto">
          <a:xfrm>
            <a:off x="160338" y="1412875"/>
            <a:ext cx="8856662" cy="0"/>
          </a:xfrm>
          <a:prstGeom prst="line">
            <a:avLst/>
          </a:prstGeom>
          <a:noFill/>
          <a:ln w="190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15076" name="Rectangle 4"/>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pic>
        <p:nvPicPr>
          <p:cNvPr id="515115"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628800"/>
            <a:ext cx="656248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0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968" y="1340768"/>
            <a:ext cx="7749488" cy="487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03" name="Rectangle 3"/>
          <p:cNvSpPr>
            <a:spLocks noChangeArrowheads="1"/>
          </p:cNvSpPr>
          <p:nvPr/>
        </p:nvSpPr>
        <p:spPr bwMode="auto">
          <a:xfrm>
            <a:off x="179388" y="692150"/>
            <a:ext cx="8424862"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0"/>
              </a:spcBef>
            </a:pPr>
            <a:r>
              <a:rPr lang="de-DE" sz="3200">
                <a:solidFill>
                  <a:srgbClr val="0066CC"/>
                </a:solidFill>
              </a:rPr>
              <a:t>DALYs due to all stressors for all scenarios</a:t>
            </a:r>
          </a:p>
        </p:txBody>
      </p:sp>
      <p:sp>
        <p:nvSpPr>
          <p:cNvPr id="614404" name="Rectangle 4"/>
          <p:cNvSpPr>
            <a:spLocks noChangeArrowheads="1"/>
          </p:cNvSpPr>
          <p:nvPr/>
        </p:nvSpPr>
        <p:spPr bwMode="auto">
          <a:xfrm>
            <a:off x="0" y="6223000"/>
            <a:ext cx="9144000" cy="590550"/>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spcBef>
                <a:spcPct val="0"/>
              </a:spcBef>
            </a:pPr>
            <a:r>
              <a:rPr lang="en-GB" sz="1600" dirty="0"/>
              <a:t>1 If no additional measures to improve air exchange rate in buildings are implemented.	</a:t>
            </a:r>
            <a:br>
              <a:rPr lang="en-GB" sz="1600" dirty="0"/>
            </a:br>
            <a:r>
              <a:rPr lang="en-GB" sz="1600" dirty="0"/>
              <a:t>2 </a:t>
            </a:r>
            <a:r>
              <a:rPr lang="de-DE" sz="1600" dirty="0" err="1" smtClean="0"/>
              <a:t>Results</a:t>
            </a:r>
            <a:r>
              <a:rPr lang="de-DE" sz="1600" dirty="0" smtClean="0"/>
              <a:t> </a:t>
            </a:r>
            <a:r>
              <a:rPr lang="de-DE" sz="1600" dirty="0" err="1"/>
              <a:t>from</a:t>
            </a:r>
            <a:r>
              <a:rPr lang="de-DE" sz="1600" dirty="0"/>
              <a:t> </a:t>
            </a:r>
            <a:r>
              <a:rPr lang="de-DE" sz="1600" dirty="0" err="1"/>
              <a:t>the</a:t>
            </a:r>
            <a:r>
              <a:rPr lang="de-DE" sz="1600" dirty="0"/>
              <a:t> </a:t>
            </a:r>
            <a:r>
              <a:rPr lang="de-DE" sz="1600" dirty="0" err="1"/>
              <a:t>Exiopol</a:t>
            </a:r>
            <a:r>
              <a:rPr lang="de-DE" sz="1600" dirty="0"/>
              <a:t> </a:t>
            </a:r>
            <a:r>
              <a:rPr lang="de-DE" sz="1600" dirty="0" err="1"/>
              <a:t>project</a:t>
            </a:r>
            <a:r>
              <a:rPr lang="en-GB" sz="1600" dirty="0" smtClean="0"/>
              <a:t>.</a:t>
            </a:r>
            <a:r>
              <a:rPr lang="de-DE" sz="1600" dirty="0" smtClean="0"/>
              <a:t> </a:t>
            </a:r>
            <a:endParaRPr lang="de-DE" sz="1600" dirty="0"/>
          </a:p>
        </p:txBody>
      </p:sp>
      <p:sp>
        <p:nvSpPr>
          <p:cNvPr id="614405" name="Rectangle 5"/>
          <p:cNvSpPr>
            <a:spLocks noChangeArrowheads="1"/>
          </p:cNvSpPr>
          <p:nvPr/>
        </p:nvSpPr>
        <p:spPr bwMode="auto">
          <a:xfrm>
            <a:off x="8010525" y="4294563"/>
            <a:ext cx="3587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spcBef>
                <a:spcPct val="0"/>
              </a:spcBef>
            </a:pPr>
            <a:r>
              <a:rPr lang="en-GB" sz="1600" b="1" dirty="0"/>
              <a:t>1</a:t>
            </a:r>
            <a:endParaRPr lang="de-DE" sz="1600" b="1" dirty="0"/>
          </a:p>
        </p:txBody>
      </p:sp>
      <p:sp>
        <p:nvSpPr>
          <p:cNvPr id="614406" name="Rectangle 6"/>
          <p:cNvSpPr>
            <a:spLocks noChangeArrowheads="1"/>
          </p:cNvSpPr>
          <p:nvPr/>
        </p:nvSpPr>
        <p:spPr bwMode="auto">
          <a:xfrm>
            <a:off x="8154988" y="3099175"/>
            <a:ext cx="3587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spcBef>
                <a:spcPct val="0"/>
              </a:spcBef>
            </a:pPr>
            <a:r>
              <a:rPr lang="en-GB" sz="1600" b="1" dirty="0"/>
              <a:t>1</a:t>
            </a:r>
            <a:endParaRPr lang="de-DE" sz="1600" b="1" dirty="0"/>
          </a:p>
        </p:txBody>
      </p:sp>
      <p:sp>
        <p:nvSpPr>
          <p:cNvPr id="614407" name="Rectangle 7"/>
          <p:cNvSpPr>
            <a:spLocks noChangeArrowheads="1"/>
          </p:cNvSpPr>
          <p:nvPr/>
        </p:nvSpPr>
        <p:spPr bwMode="auto">
          <a:xfrm>
            <a:off x="8243888" y="4509120"/>
            <a:ext cx="3587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spcBef>
                <a:spcPct val="0"/>
              </a:spcBef>
            </a:pPr>
            <a:r>
              <a:rPr lang="en-GB" sz="1600" b="1" dirty="0"/>
              <a:t>2</a:t>
            </a:r>
            <a:endParaRPr lang="de-DE" sz="1600"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7" name="Rectangle 3"/>
          <p:cNvSpPr>
            <a:spLocks noChangeArrowheads="1"/>
          </p:cNvSpPr>
          <p:nvPr/>
        </p:nvSpPr>
        <p:spPr bwMode="auto">
          <a:xfrm>
            <a:off x="179388" y="620688"/>
            <a:ext cx="8424862"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0"/>
              </a:spcBef>
            </a:pPr>
            <a:r>
              <a:rPr lang="de-DE" sz="3200" dirty="0" err="1">
                <a:solidFill>
                  <a:srgbClr val="0066CC"/>
                </a:solidFill>
              </a:rPr>
              <a:t>Differences</a:t>
            </a:r>
            <a:r>
              <a:rPr lang="de-DE" sz="3200" dirty="0">
                <a:solidFill>
                  <a:srgbClr val="0066CC"/>
                </a:solidFill>
              </a:rPr>
              <a:t>: </a:t>
            </a:r>
            <a:r>
              <a:rPr lang="de-DE" sz="3200" dirty="0" err="1">
                <a:solidFill>
                  <a:srgbClr val="0066CC"/>
                </a:solidFill>
              </a:rPr>
              <a:t>Policy</a:t>
            </a:r>
            <a:r>
              <a:rPr lang="de-DE" sz="3200" dirty="0">
                <a:solidFill>
                  <a:srgbClr val="0066CC"/>
                </a:solidFill>
              </a:rPr>
              <a:t> – BAU (DALYs)</a:t>
            </a:r>
          </a:p>
        </p:txBody>
      </p:sp>
      <p:pic>
        <p:nvPicPr>
          <p:cNvPr id="531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37" y="1278210"/>
            <a:ext cx="6867525"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6825"/>
            <a:ext cx="7572697" cy="492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03" name="Rectangle 3"/>
          <p:cNvSpPr>
            <a:spLocks noChangeArrowheads="1"/>
          </p:cNvSpPr>
          <p:nvPr/>
        </p:nvSpPr>
        <p:spPr bwMode="auto">
          <a:xfrm>
            <a:off x="179388" y="692150"/>
            <a:ext cx="8424862"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0"/>
              </a:spcBef>
            </a:pPr>
            <a:r>
              <a:rPr lang="de-DE" sz="3200" dirty="0">
                <a:solidFill>
                  <a:srgbClr val="0066CC"/>
                </a:solidFill>
              </a:rPr>
              <a:t>DALYs due </a:t>
            </a:r>
            <a:r>
              <a:rPr lang="de-DE" sz="3200" dirty="0" err="1">
                <a:solidFill>
                  <a:srgbClr val="0066CC"/>
                </a:solidFill>
              </a:rPr>
              <a:t>to</a:t>
            </a:r>
            <a:r>
              <a:rPr lang="de-DE" sz="3200" dirty="0">
                <a:solidFill>
                  <a:srgbClr val="0066CC"/>
                </a:solidFill>
              </a:rPr>
              <a:t> all </a:t>
            </a:r>
            <a:r>
              <a:rPr lang="de-DE" sz="3200" dirty="0" err="1">
                <a:solidFill>
                  <a:srgbClr val="0066CC"/>
                </a:solidFill>
              </a:rPr>
              <a:t>stressors</a:t>
            </a:r>
            <a:r>
              <a:rPr lang="de-DE" sz="3200" dirty="0">
                <a:solidFill>
                  <a:srgbClr val="0066CC"/>
                </a:solidFill>
              </a:rPr>
              <a:t> </a:t>
            </a:r>
            <a:r>
              <a:rPr lang="de-DE" sz="3200" dirty="0" err="1">
                <a:solidFill>
                  <a:srgbClr val="0066CC"/>
                </a:solidFill>
              </a:rPr>
              <a:t>for</a:t>
            </a:r>
            <a:r>
              <a:rPr lang="de-DE" sz="3200" dirty="0">
                <a:solidFill>
                  <a:srgbClr val="0066CC"/>
                </a:solidFill>
              </a:rPr>
              <a:t> </a:t>
            </a:r>
            <a:r>
              <a:rPr lang="de-DE" sz="3200" dirty="0" smtClean="0">
                <a:solidFill>
                  <a:srgbClr val="0066CC"/>
                </a:solidFill>
              </a:rPr>
              <a:t>2020 </a:t>
            </a:r>
            <a:r>
              <a:rPr lang="de-DE" sz="3200" dirty="0" err="1" smtClean="0">
                <a:solidFill>
                  <a:srgbClr val="0066CC"/>
                </a:solidFill>
              </a:rPr>
              <a:t>Climate</a:t>
            </a:r>
            <a:endParaRPr lang="de-DE" sz="3200" dirty="0">
              <a:solidFill>
                <a:srgbClr val="0066CC"/>
              </a:solidFill>
            </a:endParaRPr>
          </a:p>
        </p:txBody>
      </p:sp>
      <p:sp>
        <p:nvSpPr>
          <p:cNvPr id="614404" name="Rectangle 4"/>
          <p:cNvSpPr>
            <a:spLocks noChangeArrowheads="1"/>
          </p:cNvSpPr>
          <p:nvPr/>
        </p:nvSpPr>
        <p:spPr bwMode="auto">
          <a:xfrm>
            <a:off x="887" y="6171562"/>
            <a:ext cx="9144000" cy="590550"/>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spcBef>
                <a:spcPct val="0"/>
              </a:spcBef>
            </a:pPr>
            <a:r>
              <a:rPr lang="en-GB" sz="1600" dirty="0"/>
              <a:t>1 If no additional measures to improve air exchange rate in buildings are implemented.	</a:t>
            </a:r>
            <a:br>
              <a:rPr lang="en-GB" sz="1600" dirty="0"/>
            </a:br>
            <a:r>
              <a:rPr lang="en-GB" sz="1600" dirty="0" smtClean="0"/>
              <a:t>2 Results from the </a:t>
            </a:r>
            <a:r>
              <a:rPr lang="en-GB" sz="1600" dirty="0" err="1" smtClean="0"/>
              <a:t>Exiopol</a:t>
            </a:r>
            <a:r>
              <a:rPr lang="en-GB" sz="1600" dirty="0" smtClean="0"/>
              <a:t> project.</a:t>
            </a:r>
            <a:r>
              <a:rPr lang="de-DE" sz="1600" dirty="0" smtClean="0"/>
              <a:t> </a:t>
            </a:r>
            <a:endParaRPr lang="de-DE" sz="1600" dirty="0"/>
          </a:p>
        </p:txBody>
      </p:sp>
      <p:sp>
        <p:nvSpPr>
          <p:cNvPr id="614405" name="Rectangle 5"/>
          <p:cNvSpPr>
            <a:spLocks noChangeArrowheads="1"/>
          </p:cNvSpPr>
          <p:nvPr/>
        </p:nvSpPr>
        <p:spPr bwMode="auto">
          <a:xfrm>
            <a:off x="2087345" y="4557378"/>
            <a:ext cx="3587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spcBef>
                <a:spcPct val="0"/>
              </a:spcBef>
            </a:pPr>
            <a:r>
              <a:rPr lang="en-GB" sz="1600" b="1" dirty="0"/>
              <a:t>1</a:t>
            </a:r>
            <a:endParaRPr lang="de-DE" sz="1600" b="1" dirty="0"/>
          </a:p>
        </p:txBody>
      </p:sp>
      <p:sp>
        <p:nvSpPr>
          <p:cNvPr id="614406" name="Rectangle 6"/>
          <p:cNvSpPr>
            <a:spLocks noChangeArrowheads="1"/>
          </p:cNvSpPr>
          <p:nvPr/>
        </p:nvSpPr>
        <p:spPr bwMode="auto">
          <a:xfrm flipH="1">
            <a:off x="4858767" y="4537509"/>
            <a:ext cx="289297"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spcBef>
                <a:spcPct val="0"/>
              </a:spcBef>
            </a:pPr>
            <a:r>
              <a:rPr lang="en-GB" sz="1600" b="1" dirty="0"/>
              <a:t>1</a:t>
            </a:r>
            <a:endParaRPr lang="de-DE" sz="1600" b="1" dirty="0"/>
          </a:p>
        </p:txBody>
      </p:sp>
      <p:sp>
        <p:nvSpPr>
          <p:cNvPr id="614407" name="Rectangle 7"/>
          <p:cNvSpPr>
            <a:spLocks noChangeArrowheads="1"/>
          </p:cNvSpPr>
          <p:nvPr/>
        </p:nvSpPr>
        <p:spPr bwMode="auto">
          <a:xfrm>
            <a:off x="5580112" y="4519964"/>
            <a:ext cx="3587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spcBef>
                <a:spcPct val="0"/>
              </a:spcBef>
            </a:pPr>
            <a:r>
              <a:rPr lang="en-GB" sz="1600" b="1" dirty="0"/>
              <a:t>2</a:t>
            </a:r>
            <a:endParaRPr lang="de-DE" sz="1600" b="1" dirty="0"/>
          </a:p>
        </p:txBody>
      </p:sp>
      <p:sp>
        <p:nvSpPr>
          <p:cNvPr id="9" name="Rectangle 5"/>
          <p:cNvSpPr>
            <a:spLocks noChangeArrowheads="1"/>
          </p:cNvSpPr>
          <p:nvPr/>
        </p:nvSpPr>
        <p:spPr bwMode="auto">
          <a:xfrm>
            <a:off x="4188681" y="4547651"/>
            <a:ext cx="3587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spcBef>
                <a:spcPct val="0"/>
              </a:spcBef>
            </a:pPr>
            <a:r>
              <a:rPr lang="en-GB" sz="1600" b="1" dirty="0"/>
              <a:t>1</a:t>
            </a:r>
            <a:endParaRPr lang="de-DE" sz="1600" b="1" dirty="0"/>
          </a:p>
        </p:txBody>
      </p:sp>
    </p:spTree>
    <p:extLst>
      <p:ext uri="{BB962C8B-B14F-4D97-AF65-F5344CB8AC3E}">
        <p14:creationId xmlns:p14="http://schemas.microsoft.com/office/powerpoint/2010/main" val="25929557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ChangeArrowheads="1"/>
          </p:cNvSpPr>
          <p:nvPr/>
        </p:nvSpPr>
        <p:spPr bwMode="auto">
          <a:xfrm>
            <a:off x="179388" y="692150"/>
            <a:ext cx="8964612"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0"/>
              </a:spcBef>
            </a:pPr>
            <a:r>
              <a:rPr lang="de-DE" sz="3200" dirty="0" smtClean="0">
                <a:solidFill>
                  <a:srgbClr val="0066CC"/>
                </a:solidFill>
              </a:rPr>
              <a:t>DALYs due </a:t>
            </a:r>
            <a:r>
              <a:rPr lang="de-DE" sz="3200" dirty="0" err="1">
                <a:solidFill>
                  <a:srgbClr val="0066CC"/>
                </a:solidFill>
              </a:rPr>
              <a:t>to</a:t>
            </a:r>
            <a:r>
              <a:rPr lang="de-DE" sz="3200" dirty="0">
                <a:solidFill>
                  <a:srgbClr val="0066CC"/>
                </a:solidFill>
              </a:rPr>
              <a:t> </a:t>
            </a:r>
            <a:r>
              <a:rPr lang="de-DE" sz="3200" dirty="0" err="1" smtClean="0">
                <a:solidFill>
                  <a:srgbClr val="0066CC"/>
                </a:solidFill>
              </a:rPr>
              <a:t>outdoor</a:t>
            </a:r>
            <a:r>
              <a:rPr lang="de-DE" sz="3200" dirty="0" smtClean="0">
                <a:solidFill>
                  <a:srgbClr val="0066CC"/>
                </a:solidFill>
              </a:rPr>
              <a:t> </a:t>
            </a:r>
            <a:r>
              <a:rPr lang="de-DE" sz="3200" dirty="0" err="1" smtClean="0">
                <a:solidFill>
                  <a:srgbClr val="0066CC"/>
                </a:solidFill>
              </a:rPr>
              <a:t>air</a:t>
            </a:r>
            <a:r>
              <a:rPr lang="de-DE" sz="3200" dirty="0" smtClean="0">
                <a:solidFill>
                  <a:srgbClr val="0066CC"/>
                </a:solidFill>
              </a:rPr>
              <a:t> </a:t>
            </a:r>
            <a:r>
              <a:rPr lang="de-DE" sz="3200" dirty="0" err="1" smtClean="0">
                <a:solidFill>
                  <a:srgbClr val="0066CC"/>
                </a:solidFill>
              </a:rPr>
              <a:t>pollutants</a:t>
            </a:r>
            <a:endParaRPr lang="de-DE" sz="3200" dirty="0">
              <a:solidFill>
                <a:srgbClr val="0066CC"/>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96566"/>
            <a:ext cx="7932136" cy="48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9096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1484784"/>
            <a:ext cx="8734425"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6450" name="Rectangle 2"/>
          <p:cNvSpPr>
            <a:spLocks noChangeArrowheads="1"/>
          </p:cNvSpPr>
          <p:nvPr/>
        </p:nvSpPr>
        <p:spPr bwMode="auto">
          <a:xfrm>
            <a:off x="179388" y="692150"/>
            <a:ext cx="8964612"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0"/>
              </a:spcBef>
            </a:pPr>
            <a:r>
              <a:rPr lang="de-DE" sz="3200" dirty="0" err="1">
                <a:solidFill>
                  <a:srgbClr val="0066CC"/>
                </a:solidFill>
              </a:rPr>
              <a:t>Damage</a:t>
            </a:r>
            <a:r>
              <a:rPr lang="de-DE" sz="3200" dirty="0">
                <a:solidFill>
                  <a:srgbClr val="0066CC"/>
                </a:solidFill>
              </a:rPr>
              <a:t> </a:t>
            </a:r>
            <a:r>
              <a:rPr lang="de-DE" sz="3200" dirty="0" err="1">
                <a:solidFill>
                  <a:srgbClr val="0066CC"/>
                </a:solidFill>
              </a:rPr>
              <a:t>costs</a:t>
            </a:r>
            <a:r>
              <a:rPr lang="de-DE" sz="3200" dirty="0">
                <a:solidFill>
                  <a:srgbClr val="0066CC"/>
                </a:solidFill>
              </a:rPr>
              <a:t> due </a:t>
            </a:r>
            <a:r>
              <a:rPr lang="de-DE" sz="3200" dirty="0" err="1">
                <a:solidFill>
                  <a:srgbClr val="0066CC"/>
                </a:solidFill>
              </a:rPr>
              <a:t>to</a:t>
            </a:r>
            <a:r>
              <a:rPr lang="de-DE" sz="3200" dirty="0">
                <a:solidFill>
                  <a:srgbClr val="0066CC"/>
                </a:solidFill>
              </a:rPr>
              <a:t> </a:t>
            </a:r>
            <a:r>
              <a:rPr lang="de-DE" sz="3200" dirty="0" smtClean="0">
                <a:solidFill>
                  <a:srgbClr val="0066CC"/>
                </a:solidFill>
              </a:rPr>
              <a:t>all </a:t>
            </a:r>
            <a:r>
              <a:rPr lang="de-DE" sz="3200" dirty="0" err="1" smtClean="0">
                <a:solidFill>
                  <a:srgbClr val="0066CC"/>
                </a:solidFill>
              </a:rPr>
              <a:t>stressors</a:t>
            </a:r>
            <a:r>
              <a:rPr lang="de-DE" sz="3200" dirty="0" smtClean="0">
                <a:solidFill>
                  <a:srgbClr val="0066CC"/>
                </a:solidFill>
              </a:rPr>
              <a:t> (all </a:t>
            </a:r>
            <a:r>
              <a:rPr lang="de-DE" sz="3200" dirty="0" err="1" smtClean="0">
                <a:solidFill>
                  <a:srgbClr val="0066CC"/>
                </a:solidFill>
              </a:rPr>
              <a:t>scenarios</a:t>
            </a:r>
            <a:r>
              <a:rPr lang="de-DE" sz="3200" dirty="0" smtClean="0">
                <a:solidFill>
                  <a:srgbClr val="0066CC"/>
                </a:solidFill>
              </a:rPr>
              <a:t>)</a:t>
            </a:r>
            <a:endParaRPr lang="de-DE" sz="3200" dirty="0">
              <a:solidFill>
                <a:srgbClr val="0066CC"/>
              </a:solidFill>
            </a:endParaRPr>
          </a:p>
        </p:txBody>
      </p:sp>
      <p:sp>
        <p:nvSpPr>
          <p:cNvPr id="616453" name="Rectangle 5"/>
          <p:cNvSpPr>
            <a:spLocks noChangeArrowheads="1"/>
          </p:cNvSpPr>
          <p:nvPr/>
        </p:nvSpPr>
        <p:spPr bwMode="auto">
          <a:xfrm>
            <a:off x="0" y="6223000"/>
            <a:ext cx="9144000" cy="590550"/>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spcBef>
                <a:spcPct val="0"/>
              </a:spcBef>
            </a:pPr>
            <a:r>
              <a:rPr lang="en-GB" sz="1600" dirty="0"/>
              <a:t>1 If no additional measures to improve air exchange rate in buildings are implemented.	</a:t>
            </a:r>
            <a:br>
              <a:rPr lang="en-GB" sz="1600" dirty="0"/>
            </a:br>
            <a:r>
              <a:rPr lang="en-GB" sz="1600" dirty="0"/>
              <a:t>2 </a:t>
            </a:r>
            <a:r>
              <a:rPr lang="de-DE" sz="1600" dirty="0" err="1" smtClean="0"/>
              <a:t>Results</a:t>
            </a:r>
            <a:r>
              <a:rPr lang="de-DE" sz="1600" dirty="0" smtClean="0"/>
              <a:t> </a:t>
            </a:r>
            <a:r>
              <a:rPr lang="de-DE" sz="1600" dirty="0" err="1" smtClean="0"/>
              <a:t>from</a:t>
            </a:r>
            <a:r>
              <a:rPr lang="de-DE" sz="1600" dirty="0" smtClean="0"/>
              <a:t> </a:t>
            </a:r>
            <a:r>
              <a:rPr lang="de-DE" sz="1600" dirty="0" err="1" smtClean="0"/>
              <a:t>the</a:t>
            </a:r>
            <a:r>
              <a:rPr lang="de-DE" sz="1600" dirty="0" smtClean="0"/>
              <a:t> </a:t>
            </a:r>
            <a:r>
              <a:rPr lang="de-DE" sz="1600" dirty="0" err="1" smtClean="0"/>
              <a:t>Exiopol</a:t>
            </a:r>
            <a:r>
              <a:rPr lang="de-DE" sz="1600" dirty="0" smtClean="0"/>
              <a:t> </a:t>
            </a:r>
            <a:r>
              <a:rPr lang="de-DE" sz="1600" dirty="0" err="1" smtClean="0"/>
              <a:t>project</a:t>
            </a:r>
            <a:r>
              <a:rPr lang="de-DE" sz="1600" dirty="0" smtClean="0"/>
              <a:t>.</a:t>
            </a:r>
            <a:endParaRPr lang="de-DE" sz="1600" dirty="0"/>
          </a:p>
        </p:txBody>
      </p:sp>
      <p:sp>
        <p:nvSpPr>
          <p:cNvPr id="616454" name="Rectangle 6"/>
          <p:cNvSpPr>
            <a:spLocks noChangeArrowheads="1"/>
          </p:cNvSpPr>
          <p:nvPr/>
        </p:nvSpPr>
        <p:spPr bwMode="auto">
          <a:xfrm>
            <a:off x="8445809" y="4270625"/>
            <a:ext cx="3587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spcBef>
                <a:spcPct val="0"/>
              </a:spcBef>
            </a:pPr>
            <a:r>
              <a:rPr lang="en-GB" sz="1600" b="1" dirty="0"/>
              <a:t>1</a:t>
            </a:r>
            <a:endParaRPr lang="de-DE" sz="1600" b="1" dirty="0"/>
          </a:p>
        </p:txBody>
      </p:sp>
      <p:sp>
        <p:nvSpPr>
          <p:cNvPr id="616455" name="Rectangle 7"/>
          <p:cNvSpPr>
            <a:spLocks noChangeArrowheads="1"/>
          </p:cNvSpPr>
          <p:nvPr/>
        </p:nvSpPr>
        <p:spPr bwMode="auto">
          <a:xfrm>
            <a:off x="8288317" y="3213100"/>
            <a:ext cx="3587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spcBef>
                <a:spcPct val="0"/>
              </a:spcBef>
            </a:pPr>
            <a:r>
              <a:rPr lang="en-GB" sz="1600" b="1" dirty="0"/>
              <a:t>1</a:t>
            </a:r>
            <a:endParaRPr lang="de-DE" sz="1600" b="1" dirty="0"/>
          </a:p>
        </p:txBody>
      </p:sp>
      <p:sp>
        <p:nvSpPr>
          <p:cNvPr id="616456" name="Rectangle 8"/>
          <p:cNvSpPr>
            <a:spLocks noChangeArrowheads="1"/>
          </p:cNvSpPr>
          <p:nvPr/>
        </p:nvSpPr>
        <p:spPr bwMode="auto">
          <a:xfrm>
            <a:off x="8355012" y="4781425"/>
            <a:ext cx="3587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spcBef>
                <a:spcPct val="0"/>
              </a:spcBef>
            </a:pPr>
            <a:r>
              <a:rPr lang="en-GB" sz="1600" b="1" dirty="0"/>
              <a:t>2</a:t>
            </a:r>
            <a:endParaRPr lang="de-DE" sz="1600" b="1" dirty="0"/>
          </a:p>
        </p:txBody>
      </p:sp>
    </p:spTree>
    <p:extLst>
      <p:ext uri="{BB962C8B-B14F-4D97-AF65-F5344CB8AC3E}">
        <p14:creationId xmlns:p14="http://schemas.microsoft.com/office/powerpoint/2010/main" val="35862961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4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86" y="1412776"/>
            <a:ext cx="7294190" cy="477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03" name="Rectangle 3"/>
          <p:cNvSpPr>
            <a:spLocks noChangeArrowheads="1"/>
          </p:cNvSpPr>
          <p:nvPr/>
        </p:nvSpPr>
        <p:spPr bwMode="auto">
          <a:xfrm>
            <a:off x="179388" y="692150"/>
            <a:ext cx="87851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0"/>
              </a:spcBef>
            </a:pPr>
            <a:r>
              <a:rPr lang="de-DE" sz="3200" dirty="0" err="1" smtClean="0">
                <a:solidFill>
                  <a:srgbClr val="0066CC"/>
                </a:solidFill>
              </a:rPr>
              <a:t>Damage</a:t>
            </a:r>
            <a:r>
              <a:rPr lang="de-DE" sz="3200" dirty="0" smtClean="0">
                <a:solidFill>
                  <a:srgbClr val="0066CC"/>
                </a:solidFill>
              </a:rPr>
              <a:t> </a:t>
            </a:r>
            <a:r>
              <a:rPr lang="de-DE" sz="3200" dirty="0" err="1" smtClean="0">
                <a:solidFill>
                  <a:srgbClr val="0066CC"/>
                </a:solidFill>
              </a:rPr>
              <a:t>costs</a:t>
            </a:r>
            <a:r>
              <a:rPr lang="de-DE" sz="3200" dirty="0" smtClean="0">
                <a:solidFill>
                  <a:srgbClr val="0066CC"/>
                </a:solidFill>
              </a:rPr>
              <a:t> </a:t>
            </a:r>
            <a:r>
              <a:rPr lang="de-DE" sz="3200" dirty="0" err="1" smtClean="0">
                <a:solidFill>
                  <a:srgbClr val="0066CC"/>
                </a:solidFill>
              </a:rPr>
              <a:t>for</a:t>
            </a:r>
            <a:r>
              <a:rPr lang="de-DE" sz="3200" dirty="0" smtClean="0">
                <a:solidFill>
                  <a:srgbClr val="0066CC"/>
                </a:solidFill>
              </a:rPr>
              <a:t> 2020 </a:t>
            </a:r>
            <a:r>
              <a:rPr lang="de-DE" sz="3200" dirty="0" err="1" smtClean="0">
                <a:solidFill>
                  <a:srgbClr val="0066CC"/>
                </a:solidFill>
              </a:rPr>
              <a:t>Climate</a:t>
            </a:r>
            <a:r>
              <a:rPr lang="de-DE" sz="3200" dirty="0" smtClean="0">
                <a:solidFill>
                  <a:srgbClr val="0066CC"/>
                </a:solidFill>
              </a:rPr>
              <a:t> </a:t>
            </a:r>
            <a:r>
              <a:rPr lang="de-DE" sz="3200" dirty="0" err="1" smtClean="0">
                <a:solidFill>
                  <a:srgbClr val="0066CC"/>
                </a:solidFill>
              </a:rPr>
              <a:t>scenario</a:t>
            </a:r>
            <a:endParaRPr lang="de-DE" sz="3200" dirty="0">
              <a:solidFill>
                <a:srgbClr val="0066CC"/>
              </a:solidFill>
            </a:endParaRPr>
          </a:p>
        </p:txBody>
      </p:sp>
      <p:sp>
        <p:nvSpPr>
          <p:cNvPr id="614404" name="Rectangle 4"/>
          <p:cNvSpPr>
            <a:spLocks noChangeArrowheads="1"/>
          </p:cNvSpPr>
          <p:nvPr/>
        </p:nvSpPr>
        <p:spPr bwMode="auto">
          <a:xfrm>
            <a:off x="887" y="6171562"/>
            <a:ext cx="9144000" cy="590550"/>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spcBef>
                <a:spcPct val="0"/>
              </a:spcBef>
            </a:pPr>
            <a:r>
              <a:rPr lang="en-GB" sz="1600" dirty="0"/>
              <a:t>1 If no additional measures to improve air exchange rate in buildings are implemented.	</a:t>
            </a:r>
            <a:br>
              <a:rPr lang="en-GB" sz="1600" dirty="0"/>
            </a:br>
            <a:r>
              <a:rPr lang="en-GB" sz="1600" dirty="0" smtClean="0"/>
              <a:t>2 Results from the </a:t>
            </a:r>
            <a:r>
              <a:rPr lang="en-GB" sz="1600" dirty="0" err="1" smtClean="0"/>
              <a:t>Exiopol</a:t>
            </a:r>
            <a:r>
              <a:rPr lang="en-GB" sz="1600" dirty="0" smtClean="0"/>
              <a:t> project.</a:t>
            </a:r>
            <a:r>
              <a:rPr lang="de-DE" sz="1600" dirty="0" smtClean="0"/>
              <a:t> </a:t>
            </a:r>
            <a:endParaRPr lang="de-DE" sz="1600" dirty="0"/>
          </a:p>
        </p:txBody>
      </p:sp>
      <p:sp>
        <p:nvSpPr>
          <p:cNvPr id="614405" name="Rectangle 5"/>
          <p:cNvSpPr>
            <a:spLocks noChangeArrowheads="1"/>
          </p:cNvSpPr>
          <p:nvPr/>
        </p:nvSpPr>
        <p:spPr bwMode="auto">
          <a:xfrm>
            <a:off x="2024748" y="4606013"/>
            <a:ext cx="3587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spcBef>
                <a:spcPct val="0"/>
              </a:spcBef>
            </a:pPr>
            <a:r>
              <a:rPr lang="en-GB" sz="1600" b="1" dirty="0"/>
              <a:t>1</a:t>
            </a:r>
            <a:endParaRPr lang="de-DE" sz="1600" b="1" dirty="0"/>
          </a:p>
        </p:txBody>
      </p:sp>
      <p:sp>
        <p:nvSpPr>
          <p:cNvPr id="614406" name="Rectangle 6"/>
          <p:cNvSpPr>
            <a:spLocks noChangeArrowheads="1"/>
          </p:cNvSpPr>
          <p:nvPr/>
        </p:nvSpPr>
        <p:spPr bwMode="auto">
          <a:xfrm flipH="1">
            <a:off x="4066679" y="4581128"/>
            <a:ext cx="289297"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spcBef>
                <a:spcPct val="0"/>
              </a:spcBef>
            </a:pPr>
            <a:r>
              <a:rPr lang="en-GB" sz="1600" b="1" dirty="0"/>
              <a:t>1</a:t>
            </a:r>
            <a:endParaRPr lang="de-DE" sz="1600" b="1" dirty="0"/>
          </a:p>
        </p:txBody>
      </p:sp>
      <p:sp>
        <p:nvSpPr>
          <p:cNvPr id="614407" name="Rectangle 7"/>
          <p:cNvSpPr>
            <a:spLocks noChangeArrowheads="1"/>
          </p:cNvSpPr>
          <p:nvPr/>
        </p:nvSpPr>
        <p:spPr bwMode="auto">
          <a:xfrm>
            <a:off x="4788024" y="4577729"/>
            <a:ext cx="3587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spcBef>
                <a:spcPct val="0"/>
              </a:spcBef>
            </a:pPr>
            <a:r>
              <a:rPr lang="en-GB" sz="1600" b="1" dirty="0"/>
              <a:t>2</a:t>
            </a:r>
            <a:endParaRPr lang="de-DE" sz="1600" b="1" dirty="0"/>
          </a:p>
        </p:txBody>
      </p:sp>
      <p:sp>
        <p:nvSpPr>
          <p:cNvPr id="9" name="Rectangle 5"/>
          <p:cNvSpPr>
            <a:spLocks noChangeArrowheads="1"/>
          </p:cNvSpPr>
          <p:nvPr/>
        </p:nvSpPr>
        <p:spPr bwMode="auto">
          <a:xfrm>
            <a:off x="3419872" y="4606013"/>
            <a:ext cx="3587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spcBef>
                <a:spcPct val="0"/>
              </a:spcBef>
            </a:pPr>
            <a:r>
              <a:rPr lang="en-GB" sz="1600" b="1" dirty="0"/>
              <a:t>1</a:t>
            </a:r>
            <a:endParaRPr lang="de-DE" sz="1600" b="1" dirty="0"/>
          </a:p>
        </p:txBody>
      </p:sp>
    </p:spTree>
    <p:extLst>
      <p:ext uri="{BB962C8B-B14F-4D97-AF65-F5344CB8AC3E}">
        <p14:creationId xmlns:p14="http://schemas.microsoft.com/office/powerpoint/2010/main" val="28804173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ChangeArrowheads="1"/>
          </p:cNvSpPr>
          <p:nvPr/>
        </p:nvSpPr>
        <p:spPr bwMode="auto">
          <a:xfrm>
            <a:off x="179388" y="692150"/>
            <a:ext cx="8964612"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0"/>
              </a:spcBef>
            </a:pPr>
            <a:r>
              <a:rPr lang="de-DE" sz="3200" dirty="0" err="1">
                <a:solidFill>
                  <a:srgbClr val="0066CC"/>
                </a:solidFill>
              </a:rPr>
              <a:t>Damage</a:t>
            </a:r>
            <a:r>
              <a:rPr lang="de-DE" sz="3200" dirty="0">
                <a:solidFill>
                  <a:srgbClr val="0066CC"/>
                </a:solidFill>
              </a:rPr>
              <a:t> </a:t>
            </a:r>
            <a:r>
              <a:rPr lang="de-DE" sz="3200" dirty="0" err="1">
                <a:solidFill>
                  <a:srgbClr val="0066CC"/>
                </a:solidFill>
              </a:rPr>
              <a:t>costs</a:t>
            </a:r>
            <a:r>
              <a:rPr lang="de-DE" sz="3200" dirty="0">
                <a:solidFill>
                  <a:srgbClr val="0066CC"/>
                </a:solidFill>
              </a:rPr>
              <a:t> due </a:t>
            </a:r>
            <a:r>
              <a:rPr lang="de-DE" sz="3200" dirty="0" err="1">
                <a:solidFill>
                  <a:srgbClr val="0066CC"/>
                </a:solidFill>
              </a:rPr>
              <a:t>to</a:t>
            </a:r>
            <a:r>
              <a:rPr lang="de-DE" sz="3200" dirty="0">
                <a:solidFill>
                  <a:srgbClr val="0066CC"/>
                </a:solidFill>
              </a:rPr>
              <a:t> </a:t>
            </a:r>
            <a:r>
              <a:rPr lang="de-DE" sz="3200" dirty="0" err="1" smtClean="0">
                <a:solidFill>
                  <a:srgbClr val="0066CC"/>
                </a:solidFill>
              </a:rPr>
              <a:t>outdoor</a:t>
            </a:r>
            <a:r>
              <a:rPr lang="de-DE" sz="3200" dirty="0" smtClean="0">
                <a:solidFill>
                  <a:srgbClr val="0066CC"/>
                </a:solidFill>
              </a:rPr>
              <a:t> </a:t>
            </a:r>
            <a:r>
              <a:rPr lang="de-DE" sz="3200" dirty="0" err="1" smtClean="0">
                <a:solidFill>
                  <a:srgbClr val="0066CC"/>
                </a:solidFill>
              </a:rPr>
              <a:t>air</a:t>
            </a:r>
            <a:r>
              <a:rPr lang="de-DE" sz="3200" dirty="0" smtClean="0">
                <a:solidFill>
                  <a:srgbClr val="0066CC"/>
                </a:solidFill>
              </a:rPr>
              <a:t> </a:t>
            </a:r>
            <a:r>
              <a:rPr lang="de-DE" sz="3200" dirty="0" err="1" smtClean="0">
                <a:solidFill>
                  <a:srgbClr val="0066CC"/>
                </a:solidFill>
              </a:rPr>
              <a:t>pollutants</a:t>
            </a:r>
            <a:endParaRPr lang="de-DE" sz="3200" dirty="0">
              <a:solidFill>
                <a:srgbClr val="0066CC"/>
              </a:solidFill>
            </a:endParaRPr>
          </a:p>
        </p:txBody>
      </p:sp>
      <p:sp>
        <p:nvSpPr>
          <p:cNvPr id="11" name="Rechteck 10"/>
          <p:cNvSpPr/>
          <p:nvPr/>
        </p:nvSpPr>
        <p:spPr bwMode="auto">
          <a:xfrm>
            <a:off x="7164288" y="4797152"/>
            <a:ext cx="1080120" cy="8640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endParaRPr>
          </a:p>
        </p:txBody>
      </p:sp>
      <p:pic>
        <p:nvPicPr>
          <p:cNvPr id="529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65366"/>
            <a:ext cx="8064896" cy="49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7474" name="Group 2"/>
          <p:cNvGraphicFramePr>
            <a:graphicFrameLocks noGrp="1"/>
          </p:cNvGraphicFramePr>
          <p:nvPr>
            <p:ph/>
            <p:extLst>
              <p:ext uri="{D42A27DB-BD31-4B8C-83A1-F6EECF244321}">
                <p14:modId xmlns:p14="http://schemas.microsoft.com/office/powerpoint/2010/main" val="2655144674"/>
              </p:ext>
            </p:extLst>
          </p:nvPr>
        </p:nvGraphicFramePr>
        <p:xfrm>
          <a:off x="179388" y="1126182"/>
          <a:ext cx="5256213" cy="2061547"/>
        </p:xfrm>
        <a:graphic>
          <a:graphicData uri="http://schemas.openxmlformats.org/drawingml/2006/table">
            <a:tbl>
              <a:tblPr/>
              <a:tblGrid>
                <a:gridCol w="1672678"/>
                <a:gridCol w="1194512"/>
                <a:gridCol w="1194511"/>
                <a:gridCol w="1194512"/>
              </a:tblGrid>
              <a:tr h="360363">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endParaRPr kumimoji="0" lang="de-DE"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1" i="0" u="none" strike="noStrike" cap="none" normalizeH="0" baseline="0" dirty="0" smtClean="0">
                          <a:ln>
                            <a:noFill/>
                          </a:ln>
                          <a:solidFill>
                            <a:schemeClr val="tx1"/>
                          </a:solidFill>
                          <a:effectLst/>
                          <a:latin typeface="Arial" pitchFamily="34" charset="0"/>
                          <a:ea typeface="Simsun (Founder Extended)" charset="-122"/>
                          <a:cs typeface="Arial" pitchFamily="34" charset="0"/>
                        </a:rPr>
                        <a:t>Scheme 1</a:t>
                      </a:r>
                      <a:endParaRPr kumimoji="0" lang="en-GB" sz="1600" b="0" i="0" u="none" strike="noStrike" cap="none" normalizeH="0" baseline="0" dirty="0" smtClean="0">
                        <a:ln>
                          <a:noFill/>
                        </a:ln>
                        <a:solidFill>
                          <a:schemeClr val="tx1"/>
                        </a:solidFill>
                        <a:effectLst/>
                        <a:latin typeface="Arial" pitchFamily="34" charset="0"/>
                        <a:ea typeface="Simsun (Founder Extended)" charset="-122"/>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1" i="0" u="none" strike="noStrike" cap="none" normalizeH="0" baseline="0" dirty="0" smtClean="0">
                          <a:ln>
                            <a:noFill/>
                          </a:ln>
                          <a:solidFill>
                            <a:schemeClr val="tx1"/>
                          </a:solidFill>
                          <a:effectLst/>
                          <a:latin typeface="Arial" pitchFamily="34" charset="0"/>
                          <a:ea typeface="Simsun (Founder Extended)" charset="-122"/>
                          <a:cs typeface="Arial" pitchFamily="34" charset="0"/>
                        </a:rPr>
                        <a:t>Scheme 2</a:t>
                      </a:r>
                      <a:endParaRPr kumimoji="0" lang="en-GB" sz="1600" b="0" i="0" u="none" strike="noStrike" cap="none" normalizeH="0" baseline="0" dirty="0" smtClean="0">
                        <a:ln>
                          <a:noFill/>
                        </a:ln>
                        <a:solidFill>
                          <a:schemeClr val="tx1"/>
                        </a:solidFill>
                        <a:effectLst/>
                        <a:latin typeface="Arial" pitchFamily="34" charset="0"/>
                        <a:ea typeface="Simsun (Founder Extended)" charset="-122"/>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1" i="0" u="none" strike="noStrike" cap="none" normalizeH="0" baseline="0" dirty="0" smtClean="0">
                          <a:ln>
                            <a:noFill/>
                          </a:ln>
                          <a:solidFill>
                            <a:schemeClr val="tx1"/>
                          </a:solidFill>
                          <a:effectLst/>
                          <a:latin typeface="Arial" pitchFamily="34" charset="0"/>
                          <a:ea typeface="Simsun (Founder Extended)" charset="-122"/>
                          <a:cs typeface="Arial" pitchFamily="34" charset="0"/>
                        </a:rPr>
                        <a:t>Scheme  3</a:t>
                      </a:r>
                      <a:endParaRPr kumimoji="0" lang="en-GB" sz="1600" b="0" i="0" u="none" strike="noStrike" cap="none" normalizeH="0" baseline="0" dirty="0" smtClean="0">
                        <a:ln>
                          <a:noFill/>
                        </a:ln>
                        <a:solidFill>
                          <a:schemeClr val="tx1"/>
                        </a:solidFill>
                        <a:effectLst/>
                        <a:latin typeface="Arial" pitchFamily="34" charset="0"/>
                        <a:ea typeface="Simsun (Founder Extended)" charset="-122"/>
                        <a:cs typeface="Arial"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6E6E6"/>
                    </a:solidFill>
                  </a:tcPr>
                </a:tc>
              </a:tr>
              <a:tr h="336379">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0" i="0" u="none" strike="noStrike" cap="none" normalizeH="0" baseline="0" smtClean="0">
                          <a:ln>
                            <a:noFill/>
                          </a:ln>
                          <a:solidFill>
                            <a:schemeClr val="tx1"/>
                          </a:solidFill>
                          <a:effectLst/>
                          <a:latin typeface="Arial" pitchFamily="34" charset="0"/>
                          <a:ea typeface="Simsun (Founder Extended)" charset="-122"/>
                          <a:cs typeface="Arial" pitchFamily="34" charset="0"/>
                        </a:rPr>
                        <a:t>PPM2.5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0" i="0" u="none" strike="noStrike" cap="none" normalizeH="0" baseline="0" smtClean="0">
                          <a:ln>
                            <a:noFill/>
                          </a:ln>
                          <a:solidFill>
                            <a:schemeClr val="tx1"/>
                          </a:solidFill>
                          <a:effectLst/>
                          <a:latin typeface="Arial" pitchFamily="34" charset="0"/>
                          <a:ea typeface="Simsun (Founder Extended)" charset="-122"/>
                          <a:cs typeface="Arial" pitchFamily="34" charset="0"/>
                        </a:rPr>
                        <a:t>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0" i="0" u="none" strike="noStrike" cap="none" normalizeH="0" baseline="0" smtClean="0">
                          <a:ln>
                            <a:noFill/>
                          </a:ln>
                          <a:solidFill>
                            <a:schemeClr val="tx1"/>
                          </a:solidFill>
                          <a:effectLst/>
                          <a:latin typeface="Arial" pitchFamily="34" charset="0"/>
                          <a:ea typeface="Simsun (Founder Extended)" charset="-122"/>
                          <a:cs typeface="Arial" pitchFamily="34" charset="0"/>
                        </a:rPr>
                        <a:t>* 1.5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0" i="0" u="none" strike="noStrike" cap="none" normalizeH="0" baseline="0" smtClean="0">
                          <a:ln>
                            <a:noFill/>
                          </a:ln>
                          <a:solidFill>
                            <a:schemeClr val="tx1"/>
                          </a:solidFill>
                          <a:effectLst/>
                          <a:latin typeface="Arial" pitchFamily="34" charset="0"/>
                          <a:ea typeface="Simsun (Founder Extended)" charset="-122"/>
                          <a:cs typeface="Arial" pitchFamily="34" charset="0"/>
                        </a:rPr>
                        <a:t>* 1.75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8925">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0" i="0" u="none" strike="noStrike" cap="none" normalizeH="0" baseline="0" smtClean="0">
                          <a:ln>
                            <a:noFill/>
                          </a:ln>
                          <a:solidFill>
                            <a:schemeClr val="tx1"/>
                          </a:solidFill>
                          <a:effectLst/>
                          <a:latin typeface="Arial" pitchFamily="34" charset="0"/>
                          <a:ea typeface="Simsun (Founder Extended)" charset="-122"/>
                          <a:cs typeface="Arial" pitchFamily="34" charset="0"/>
                        </a:rPr>
                        <a:t>nitrates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3F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0" i="0" u="none" strike="noStrike" cap="none" normalizeH="0" baseline="0" smtClean="0">
                          <a:ln>
                            <a:noFill/>
                          </a:ln>
                          <a:solidFill>
                            <a:schemeClr val="tx1"/>
                          </a:solidFill>
                          <a:effectLst/>
                          <a:latin typeface="Arial" pitchFamily="34" charset="0"/>
                          <a:ea typeface="Simsun (Founder Extended)" charset="-122"/>
                          <a:cs typeface="Arial" pitchFamily="34" charset="0"/>
                        </a:rPr>
                        <a:t>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3F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0" i="0" u="none" strike="noStrike" cap="none" normalizeH="0" baseline="0" smtClean="0">
                          <a:ln>
                            <a:noFill/>
                          </a:ln>
                          <a:solidFill>
                            <a:schemeClr val="tx1"/>
                          </a:solidFill>
                          <a:effectLst/>
                          <a:latin typeface="Arial" pitchFamily="34" charset="0"/>
                          <a:ea typeface="Simsun (Founder Extended)" charset="-122"/>
                          <a:cs typeface="Arial" pitchFamily="34" charset="0"/>
                        </a:rPr>
                        <a:t>* 0.5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3F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0" i="0" u="none" strike="noStrike" cap="none" normalizeH="0" baseline="0" smtClean="0">
                          <a:ln>
                            <a:noFill/>
                          </a:ln>
                          <a:solidFill>
                            <a:schemeClr val="tx1"/>
                          </a:solidFill>
                          <a:effectLst/>
                          <a:latin typeface="Arial" pitchFamily="34" charset="0"/>
                          <a:ea typeface="Simsun (Founder Extended)" charset="-122"/>
                          <a:cs typeface="Arial" pitchFamily="34" charset="0"/>
                        </a:rPr>
                        <a:t>* 0.25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3F3"/>
                    </a:solidFill>
                  </a:tcPr>
                </a:tc>
              </a:tr>
              <a:tr h="314325">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0" i="0" u="none" strike="noStrike" cap="none" normalizeH="0" baseline="0" smtClean="0">
                          <a:ln>
                            <a:noFill/>
                          </a:ln>
                          <a:solidFill>
                            <a:schemeClr val="tx1"/>
                          </a:solidFill>
                          <a:effectLst/>
                          <a:latin typeface="Arial" pitchFamily="34" charset="0"/>
                          <a:ea typeface="Simsun (Founder Extended)" charset="-122"/>
                          <a:cs typeface="Arial" pitchFamily="34" charset="0"/>
                        </a:rPr>
                        <a:t>sulphates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0" i="0" u="none" strike="noStrike" cap="none" normalizeH="0" baseline="0" smtClean="0">
                          <a:ln>
                            <a:noFill/>
                          </a:ln>
                          <a:solidFill>
                            <a:schemeClr val="tx1"/>
                          </a:solidFill>
                          <a:effectLst/>
                          <a:latin typeface="Arial" pitchFamily="34" charset="0"/>
                          <a:ea typeface="Simsun (Founder Extended)" charset="-122"/>
                          <a:cs typeface="Arial" pitchFamily="34" charset="0"/>
                        </a:rPr>
                        <a:t>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0" i="0" u="none" strike="noStrike" cap="none" normalizeH="0" baseline="0" smtClean="0">
                          <a:ln>
                            <a:noFill/>
                          </a:ln>
                          <a:solidFill>
                            <a:schemeClr val="tx1"/>
                          </a:solidFill>
                          <a:effectLst/>
                          <a:latin typeface="Arial" pitchFamily="34" charset="0"/>
                          <a:ea typeface="Simsun (Founder Extended)" charset="-122"/>
                          <a:cs typeface="Arial" pitchFamily="34" charset="0"/>
                        </a:rPr>
                        <a:t>* 0.6</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0" i="0" u="none" strike="noStrike" cap="none" normalizeH="0" baseline="0" smtClean="0">
                          <a:ln>
                            <a:noFill/>
                          </a:ln>
                          <a:solidFill>
                            <a:schemeClr val="tx1"/>
                          </a:solidFill>
                          <a:effectLst/>
                          <a:latin typeface="Arial" pitchFamily="34" charset="0"/>
                          <a:ea typeface="Simsun (Founder Extended)" charset="-122"/>
                          <a:cs typeface="Arial" pitchFamily="34" charset="0"/>
                        </a:rPr>
                        <a:t>* 0.25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95263">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0" i="0" u="none" strike="noStrike" cap="none" normalizeH="0" baseline="0" smtClean="0">
                          <a:ln>
                            <a:noFill/>
                          </a:ln>
                          <a:solidFill>
                            <a:schemeClr val="tx1"/>
                          </a:solidFill>
                          <a:effectLst/>
                          <a:latin typeface="Arial" pitchFamily="34" charset="0"/>
                          <a:ea typeface="Simsun (Founder Extended)" charset="-122"/>
                          <a:cs typeface="Arial" pitchFamily="34" charset="0"/>
                        </a:rPr>
                        <a:t>PPMcoarse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3F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0" i="0" u="none" strike="noStrike" cap="none" normalizeH="0" baseline="0" dirty="0" smtClean="0">
                          <a:ln>
                            <a:noFill/>
                          </a:ln>
                          <a:solidFill>
                            <a:schemeClr val="tx1"/>
                          </a:solidFill>
                          <a:effectLst/>
                          <a:latin typeface="Arial" pitchFamily="34" charset="0"/>
                          <a:ea typeface="Simsun (Founder Extended)" charset="-122"/>
                          <a:cs typeface="Arial" pitchFamily="34" charset="0"/>
                        </a:rPr>
                        <a:t>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3F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0" i="0" u="none" strike="noStrike" cap="none" normalizeH="0" baseline="0" smtClean="0">
                          <a:ln>
                            <a:noFill/>
                          </a:ln>
                          <a:solidFill>
                            <a:schemeClr val="tx1"/>
                          </a:solidFill>
                          <a:effectLst/>
                          <a:latin typeface="Arial" pitchFamily="34" charset="0"/>
                          <a:ea typeface="Simsun (Founder Extended)" charset="-122"/>
                          <a:cs typeface="Arial" pitchFamily="34" charset="0"/>
                        </a:rPr>
                        <a:t>* 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3F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0" i="0" u="none" strike="noStrike" cap="none" normalizeH="0" baseline="0" smtClean="0">
                          <a:ln>
                            <a:noFill/>
                          </a:ln>
                          <a:solidFill>
                            <a:schemeClr val="tx1"/>
                          </a:solidFill>
                          <a:effectLst/>
                          <a:latin typeface="Arial" pitchFamily="34" charset="0"/>
                          <a:ea typeface="Simsun (Founder Extended)" charset="-122"/>
                          <a:cs typeface="Arial" pitchFamily="34" charset="0"/>
                        </a:rPr>
                        <a:t>* 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3F3"/>
                    </a:solidFill>
                  </a:tcPr>
                </a:tc>
              </a:tr>
              <a:tr h="29210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0" i="0" u="none" strike="noStrike" cap="none" normalizeH="0" baseline="0" smtClean="0">
                          <a:ln>
                            <a:noFill/>
                          </a:ln>
                          <a:solidFill>
                            <a:schemeClr val="tx1"/>
                          </a:solidFill>
                          <a:effectLst/>
                          <a:latin typeface="Arial" pitchFamily="34" charset="0"/>
                          <a:ea typeface="Simsun (Founder Extended)" charset="-122"/>
                          <a:cs typeface="Arial" pitchFamily="34" charset="0"/>
                        </a:rPr>
                        <a:t>nitratescoarse</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0" i="0" u="none" strike="noStrike" cap="none" normalizeH="0" baseline="0" smtClean="0">
                          <a:ln>
                            <a:noFill/>
                          </a:ln>
                          <a:solidFill>
                            <a:schemeClr val="tx1"/>
                          </a:solidFill>
                          <a:effectLst/>
                          <a:latin typeface="Arial" pitchFamily="34" charset="0"/>
                          <a:ea typeface="Simsun (Founder Extended)" charset="-122"/>
                          <a:cs typeface="Arial" pitchFamily="34" charset="0"/>
                        </a:rPr>
                        <a:t>1</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0" i="0" u="none" strike="noStrike" cap="none" normalizeH="0" baseline="0" smtClean="0">
                          <a:ln>
                            <a:noFill/>
                          </a:ln>
                          <a:solidFill>
                            <a:schemeClr val="tx1"/>
                          </a:solidFill>
                          <a:effectLst/>
                          <a:latin typeface="Arial" pitchFamily="34" charset="0"/>
                          <a:ea typeface="Simsun (Founder Extended)" charset="-122"/>
                          <a:cs typeface="Arial" pitchFamily="34" charset="0"/>
                        </a:rPr>
                        <a:t>* 0.5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9750" algn="l"/>
                          <a:tab pos="900113" algn="l"/>
                        </a:tabLst>
                      </a:pPr>
                      <a:r>
                        <a:rPr kumimoji="0" lang="en-GB" sz="1600" b="0" i="0" u="none" strike="noStrike" cap="none" normalizeH="0" baseline="0" dirty="0" smtClean="0">
                          <a:ln>
                            <a:noFill/>
                          </a:ln>
                          <a:solidFill>
                            <a:schemeClr val="tx1"/>
                          </a:solidFill>
                          <a:effectLst/>
                          <a:latin typeface="Arial" pitchFamily="34" charset="0"/>
                          <a:ea typeface="Simsun (Founder Extended)" charset="-122"/>
                          <a:cs typeface="Arial" pitchFamily="34" charset="0"/>
                        </a:rPr>
                        <a:t>* 0.25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
        <p:nvSpPr>
          <p:cNvPr id="617511" name="Rectangle 39"/>
          <p:cNvSpPr>
            <a:spLocks noChangeArrowheads="1"/>
          </p:cNvSpPr>
          <p:nvPr/>
        </p:nvSpPr>
        <p:spPr bwMode="auto">
          <a:xfrm>
            <a:off x="5508104" y="1556792"/>
            <a:ext cx="34194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spcBef>
                <a:spcPct val="0"/>
              </a:spcBef>
            </a:pPr>
            <a:r>
              <a:rPr lang="en-GB" dirty="0" smtClean="0"/>
              <a:t>Scheme </a:t>
            </a:r>
            <a:r>
              <a:rPr lang="en-GB" dirty="0"/>
              <a:t>for </a:t>
            </a:r>
            <a:r>
              <a:rPr lang="en-GB" dirty="0" smtClean="0"/>
              <a:t>weighing the health impacts of one unit of  different content </a:t>
            </a:r>
            <a:r>
              <a:rPr lang="en-GB" dirty="0"/>
              <a:t>of particulate matter</a:t>
            </a:r>
            <a:r>
              <a:rPr lang="en-GB" dirty="0" smtClean="0"/>
              <a:t>.</a:t>
            </a:r>
          </a:p>
          <a:p>
            <a:pPr eaLnBrk="1" hangingPunct="1">
              <a:spcBef>
                <a:spcPct val="0"/>
              </a:spcBef>
            </a:pPr>
            <a:endParaRPr lang="de-DE" dirty="0"/>
          </a:p>
        </p:txBody>
      </p:sp>
      <p:pic>
        <p:nvPicPr>
          <p:cNvPr id="617512"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836" y="3212976"/>
            <a:ext cx="7333339" cy="338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7513" name="Rectangle 41"/>
          <p:cNvSpPr>
            <a:spLocks noChangeArrowheads="1"/>
          </p:cNvSpPr>
          <p:nvPr/>
        </p:nvSpPr>
        <p:spPr bwMode="auto">
          <a:xfrm>
            <a:off x="179388" y="549275"/>
            <a:ext cx="8424862"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0"/>
              </a:spcBef>
            </a:pPr>
            <a:r>
              <a:rPr lang="de-DE" sz="3200">
                <a:solidFill>
                  <a:srgbClr val="0066CC"/>
                </a:solidFill>
              </a:rPr>
              <a:t>Air pollutants – sensitivity analysis</a:t>
            </a:r>
          </a:p>
        </p:txBody>
      </p:sp>
      <p:sp>
        <p:nvSpPr>
          <p:cNvPr id="2" name="Textfeld 1"/>
          <p:cNvSpPr txBox="1"/>
          <p:nvPr/>
        </p:nvSpPr>
        <p:spPr>
          <a:xfrm>
            <a:off x="1846813" y="5876514"/>
            <a:ext cx="936104" cy="307777"/>
          </a:xfrm>
          <a:prstGeom prst="rect">
            <a:avLst/>
          </a:prstGeom>
          <a:solidFill>
            <a:schemeClr val="bg1"/>
          </a:solidFill>
        </p:spPr>
        <p:txBody>
          <a:bodyPr wrap="square" rtlCol="0">
            <a:spAutoFit/>
          </a:bodyPr>
          <a:lstStyle/>
          <a:p>
            <a:r>
              <a:rPr lang="de-DE" sz="1400" b="1" dirty="0" smtClean="0"/>
              <a:t>Share </a:t>
            </a:r>
            <a:r>
              <a:rPr lang="de-DE" sz="1400" b="1" dirty="0" err="1" smtClean="0"/>
              <a:t>of</a:t>
            </a:r>
            <a:r>
              <a:rPr lang="de-DE" sz="1400" b="1" dirty="0" smtClean="0"/>
              <a:t> </a:t>
            </a:r>
            <a:endParaRPr lang="de-DE" sz="1400" b="1"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835" name="Rectangle 315"/>
          <p:cNvSpPr>
            <a:spLocks noGrp="1" noChangeArrowheads="1"/>
          </p:cNvSpPr>
          <p:nvPr>
            <p:ph type="title"/>
          </p:nvPr>
        </p:nvSpPr>
        <p:spPr/>
        <p:txBody>
          <a:bodyPr/>
          <a:lstStyle/>
          <a:p>
            <a:r>
              <a:rPr lang="de-DE"/>
              <a:t>Comparison of CO</a:t>
            </a:r>
            <a:r>
              <a:rPr lang="de-DE" baseline="-25000"/>
              <a:t>2</a:t>
            </a:r>
            <a:r>
              <a:rPr lang="de-DE"/>
              <a:t>-equ. and damage costs</a:t>
            </a:r>
          </a:p>
        </p:txBody>
      </p:sp>
      <p:pic>
        <p:nvPicPr>
          <p:cNvPr id="619843" name="Picture 3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371600"/>
            <a:ext cx="7848600" cy="505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9844" name="Rectangle 324"/>
          <p:cNvSpPr>
            <a:spLocks noChangeArrowheads="1"/>
          </p:cNvSpPr>
          <p:nvPr/>
        </p:nvSpPr>
        <p:spPr bwMode="auto">
          <a:xfrm>
            <a:off x="468313" y="3429000"/>
            <a:ext cx="867568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spcBef>
                <a:spcPct val="0"/>
              </a:spcBef>
            </a:pPr>
            <a:r>
              <a:rPr lang="en-GB" sz="1600"/>
              <a:t>Avoided damage costs of health effects compared to avoided costs due to green house gas emissions in EU29 for the Policy scenario compared to the BAU scenario in the years 2020, 2030 and 2050</a:t>
            </a:r>
            <a:r>
              <a:rPr lang="en-GB" sz="1600" b="1"/>
              <a:t>.                  </a:t>
            </a:r>
            <a:r>
              <a:rPr lang="en-GB" sz="1600" b="1">
                <a:solidFill>
                  <a:srgbClr val="0066CC"/>
                </a:solidFill>
              </a:rPr>
              <a:t>Above: all sources; below: excluding indoor sources</a:t>
            </a:r>
            <a:endParaRPr lang="de-DE" sz="1600" b="1">
              <a:solidFill>
                <a:srgbClr val="0066CC"/>
              </a:solidFill>
            </a:endParaRPr>
          </a:p>
        </p:txBody>
      </p:sp>
      <p:sp>
        <p:nvSpPr>
          <p:cNvPr id="2" name="Textfeld 1"/>
          <p:cNvSpPr txBox="1"/>
          <p:nvPr/>
        </p:nvSpPr>
        <p:spPr>
          <a:xfrm>
            <a:off x="1920337" y="2841061"/>
            <a:ext cx="432048" cy="307777"/>
          </a:xfrm>
          <a:prstGeom prst="rect">
            <a:avLst/>
          </a:prstGeom>
          <a:solidFill>
            <a:schemeClr val="bg1"/>
          </a:solidFill>
        </p:spPr>
        <p:txBody>
          <a:bodyPr wrap="square" rtlCol="0">
            <a:spAutoFit/>
          </a:bodyPr>
          <a:lstStyle/>
          <a:p>
            <a:r>
              <a:rPr lang="de-DE" sz="1400" dirty="0" smtClean="0"/>
              <a:t>  5</a:t>
            </a:r>
            <a:endParaRPr lang="de-DE" sz="1400" dirty="0"/>
          </a:p>
        </p:txBody>
      </p:sp>
      <p:sp>
        <p:nvSpPr>
          <p:cNvPr id="6" name="Textfeld 5"/>
          <p:cNvSpPr txBox="1"/>
          <p:nvPr/>
        </p:nvSpPr>
        <p:spPr>
          <a:xfrm>
            <a:off x="1870564" y="3108590"/>
            <a:ext cx="505572" cy="307777"/>
          </a:xfrm>
          <a:prstGeom prst="rect">
            <a:avLst/>
          </a:prstGeom>
          <a:solidFill>
            <a:schemeClr val="bg1"/>
          </a:solidFill>
        </p:spPr>
        <p:txBody>
          <a:bodyPr wrap="square" rtlCol="0">
            <a:spAutoFit/>
          </a:bodyPr>
          <a:lstStyle/>
          <a:p>
            <a:r>
              <a:rPr lang="de-DE" sz="1400" dirty="0" smtClean="0"/>
              <a:t>-40</a:t>
            </a:r>
            <a:endParaRPr lang="de-DE" sz="1400" dirty="0"/>
          </a:p>
        </p:txBody>
      </p:sp>
      <p:sp>
        <p:nvSpPr>
          <p:cNvPr id="7" name="Textfeld 6"/>
          <p:cNvSpPr txBox="1"/>
          <p:nvPr/>
        </p:nvSpPr>
        <p:spPr>
          <a:xfrm>
            <a:off x="7463437" y="2613162"/>
            <a:ext cx="587939" cy="523220"/>
          </a:xfrm>
          <a:prstGeom prst="rect">
            <a:avLst/>
          </a:prstGeom>
          <a:solidFill>
            <a:schemeClr val="bg1"/>
          </a:solidFill>
        </p:spPr>
        <p:txBody>
          <a:bodyPr wrap="square" rtlCol="0">
            <a:spAutoFit/>
          </a:bodyPr>
          <a:lstStyle/>
          <a:p>
            <a:r>
              <a:rPr lang="de-DE" sz="1400" dirty="0" smtClean="0"/>
              <a:t>0.442</a:t>
            </a:r>
            <a:endParaRPr lang="de-DE" sz="1400" dirty="0"/>
          </a:p>
        </p:txBody>
      </p:sp>
      <p:sp>
        <p:nvSpPr>
          <p:cNvPr id="8" name="Textfeld 7"/>
          <p:cNvSpPr txBox="1"/>
          <p:nvPr/>
        </p:nvSpPr>
        <p:spPr>
          <a:xfrm>
            <a:off x="7416695" y="2857699"/>
            <a:ext cx="587939" cy="307777"/>
          </a:xfrm>
          <a:prstGeom prst="rect">
            <a:avLst/>
          </a:prstGeom>
          <a:solidFill>
            <a:schemeClr val="bg1"/>
          </a:solidFill>
        </p:spPr>
        <p:txBody>
          <a:bodyPr wrap="square" rtlCol="0">
            <a:spAutoFit/>
          </a:bodyPr>
          <a:lstStyle/>
          <a:p>
            <a:r>
              <a:rPr lang="de-DE" sz="1400" dirty="0" smtClean="0"/>
              <a:t>-0.09</a:t>
            </a:r>
            <a:endParaRPr lang="de-DE" sz="1400" dirty="0"/>
          </a:p>
        </p:txBody>
      </p:sp>
      <p:sp>
        <p:nvSpPr>
          <p:cNvPr id="9" name="Textfeld 8"/>
          <p:cNvSpPr txBox="1"/>
          <p:nvPr/>
        </p:nvSpPr>
        <p:spPr>
          <a:xfrm>
            <a:off x="7485970" y="3128849"/>
            <a:ext cx="587939" cy="307777"/>
          </a:xfrm>
          <a:prstGeom prst="rect">
            <a:avLst/>
          </a:prstGeom>
          <a:solidFill>
            <a:schemeClr val="bg1"/>
          </a:solidFill>
        </p:spPr>
        <p:txBody>
          <a:bodyPr wrap="square" rtlCol="0">
            <a:spAutoFit/>
          </a:bodyPr>
          <a:lstStyle/>
          <a:p>
            <a:r>
              <a:rPr lang="de-DE" sz="1400" dirty="0" smtClean="0"/>
              <a:t>0.14</a:t>
            </a:r>
            <a:endParaRPr lang="de-DE" sz="1400" dirty="0"/>
          </a:p>
        </p:txBody>
      </p:sp>
      <p:sp>
        <p:nvSpPr>
          <p:cNvPr id="10" name="Textfeld 9"/>
          <p:cNvSpPr txBox="1"/>
          <p:nvPr/>
        </p:nvSpPr>
        <p:spPr>
          <a:xfrm>
            <a:off x="1944087" y="2549922"/>
            <a:ext cx="432048" cy="307777"/>
          </a:xfrm>
          <a:prstGeom prst="rect">
            <a:avLst/>
          </a:prstGeom>
          <a:solidFill>
            <a:schemeClr val="bg1"/>
          </a:solidFill>
        </p:spPr>
        <p:txBody>
          <a:bodyPr wrap="square" rtlCol="0">
            <a:spAutoFit/>
          </a:bodyPr>
          <a:lstStyle/>
          <a:p>
            <a:r>
              <a:rPr lang="de-DE" sz="1400" dirty="0" smtClean="0"/>
              <a:t>-9</a:t>
            </a:r>
            <a:endParaRPr lang="de-DE"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692150"/>
            <a:ext cx="8604250" cy="1008063"/>
          </a:xfrm>
        </p:spPr>
        <p:txBody>
          <a:bodyPr/>
          <a:lstStyle/>
          <a:p>
            <a:pPr algn="ctr"/>
            <a:r>
              <a:rPr lang="de-DE" sz="2800" b="1"/>
              <a:t>Policies and Measures Included in the Climate Scenario</a:t>
            </a:r>
          </a:p>
        </p:txBody>
      </p:sp>
      <p:sp>
        <p:nvSpPr>
          <p:cNvPr id="226307" name="Rectangle 3"/>
          <p:cNvSpPr>
            <a:spLocks noGrp="1" noChangeArrowheads="1"/>
          </p:cNvSpPr>
          <p:nvPr>
            <p:ph type="body" idx="1"/>
          </p:nvPr>
        </p:nvSpPr>
        <p:spPr>
          <a:xfrm>
            <a:off x="179388" y="1773238"/>
            <a:ext cx="8424862" cy="4714875"/>
          </a:xfrm>
        </p:spPr>
        <p:txBody>
          <a:bodyPr/>
          <a:lstStyle/>
          <a:p>
            <a:r>
              <a:rPr lang="en-US" b="1"/>
              <a:t>Energy supply: more wind, biomass (incl. wood stoves), natural gas, solar, nuclear, CHP (combined heat and power), CCS (carbon capture and storage)</a:t>
            </a:r>
          </a:p>
          <a:p>
            <a:r>
              <a:rPr lang="en-US" b="1"/>
              <a:t>Energy demand: more insulation, heat pumps, changed industry processes, light cars, tyres, fuel efficient engine oil, more air conditioning… </a:t>
            </a:r>
          </a:p>
          <a:p>
            <a:r>
              <a:rPr lang="en-US" b="1"/>
              <a:t>Transport: more electric, biofuels, hybrid; enhanced public transport and bicycle use; speed limits; fuel taxes, city tolls, road pricing;</a:t>
            </a:r>
          </a:p>
          <a:p>
            <a:r>
              <a:rPr lang="en-US" b="1"/>
              <a:t>Agriculture: production of energy crops, reduced consumption of red meat (beef) and milk products</a:t>
            </a:r>
            <a:r>
              <a:rPr lang="de-DE" b="1"/>
              <a:t>; </a:t>
            </a:r>
          </a:p>
          <a:p>
            <a:r>
              <a:rPr lang="de-DE" b="1"/>
              <a:t>City development: greener areas and albedo change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835" name="Rectangle 315"/>
          <p:cNvSpPr>
            <a:spLocks noGrp="1" noChangeArrowheads="1"/>
          </p:cNvSpPr>
          <p:nvPr>
            <p:ph type="title"/>
          </p:nvPr>
        </p:nvSpPr>
        <p:spPr/>
        <p:txBody>
          <a:bodyPr/>
          <a:lstStyle/>
          <a:p>
            <a:r>
              <a:rPr lang="de-DE" dirty="0" err="1" smtClean="0"/>
              <a:t>Avoided</a:t>
            </a:r>
            <a:r>
              <a:rPr lang="de-DE" dirty="0" smtClean="0"/>
              <a:t> </a:t>
            </a:r>
            <a:r>
              <a:rPr lang="de-DE" dirty="0" err="1" smtClean="0"/>
              <a:t>mDALYs</a:t>
            </a:r>
            <a:r>
              <a:rPr lang="de-DE" dirty="0" smtClean="0"/>
              <a:t> / t </a:t>
            </a:r>
            <a:r>
              <a:rPr lang="de-DE" dirty="0" err="1" smtClean="0"/>
              <a:t>avoided</a:t>
            </a:r>
            <a:r>
              <a:rPr lang="de-DE" dirty="0" smtClean="0"/>
              <a:t> CO</a:t>
            </a:r>
            <a:r>
              <a:rPr lang="de-DE" baseline="-25000" dirty="0" smtClean="0"/>
              <a:t>2</a:t>
            </a:r>
            <a:r>
              <a:rPr lang="de-DE" dirty="0" smtClean="0"/>
              <a:t>-equ.</a:t>
            </a:r>
            <a:endParaRPr lang="de-DE" dirty="0"/>
          </a:p>
        </p:txBody>
      </p:sp>
      <p:graphicFrame>
        <p:nvGraphicFramePr>
          <p:cNvPr id="2" name="Tabelle 1"/>
          <p:cNvGraphicFramePr>
            <a:graphicFrameLocks noGrp="1"/>
          </p:cNvGraphicFramePr>
          <p:nvPr>
            <p:extLst>
              <p:ext uri="{D42A27DB-BD31-4B8C-83A1-F6EECF244321}">
                <p14:modId xmlns:p14="http://schemas.microsoft.com/office/powerpoint/2010/main" val="462619305"/>
              </p:ext>
            </p:extLst>
          </p:nvPr>
        </p:nvGraphicFramePr>
        <p:xfrm>
          <a:off x="683568" y="1556785"/>
          <a:ext cx="7560839" cy="4123290"/>
        </p:xfrm>
        <a:graphic>
          <a:graphicData uri="http://schemas.openxmlformats.org/drawingml/2006/table">
            <a:tbl>
              <a:tblPr>
                <a:tableStyleId>{5C22544A-7EE6-4342-B048-85BDC9FD1C3A}</a:tableStyleId>
              </a:tblPr>
              <a:tblGrid>
                <a:gridCol w="1216220"/>
                <a:gridCol w="1520276"/>
                <a:gridCol w="2088038"/>
                <a:gridCol w="2736305"/>
              </a:tblGrid>
              <a:tr h="342313">
                <a:tc gridSpan="2">
                  <a:txBody>
                    <a:bodyPr/>
                    <a:lstStyle/>
                    <a:p>
                      <a:pPr algn="l" fontAlgn="b"/>
                      <a:r>
                        <a:rPr lang="de-DE" sz="1600" b="1" u="none" strike="noStrike" dirty="0" err="1">
                          <a:effectLst/>
                        </a:rPr>
                        <a:t>with</a:t>
                      </a:r>
                      <a:r>
                        <a:rPr lang="de-DE" sz="1600" b="1" u="none" strike="noStrike" dirty="0">
                          <a:effectLst/>
                        </a:rPr>
                        <a:t> all </a:t>
                      </a:r>
                      <a:r>
                        <a:rPr lang="de-DE" sz="1600" b="1" u="none" strike="noStrike" dirty="0" err="1">
                          <a:effectLst/>
                        </a:rPr>
                        <a:t>sources</a:t>
                      </a:r>
                      <a:endParaRPr lang="de-DE" sz="1600" b="1" i="0" u="none" strike="noStrike" dirty="0">
                        <a:effectLst/>
                        <a:latin typeface="Arial"/>
                      </a:endParaRPr>
                    </a:p>
                  </a:txBody>
                  <a:tcPr marL="8476" marR="8476" marT="8476" marB="0" anchor="b">
                    <a:solidFill>
                      <a:schemeClr val="accent1">
                        <a:lumMod val="90000"/>
                      </a:schemeClr>
                    </a:solidFill>
                  </a:tcPr>
                </a:tc>
                <a:tc hMerge="1">
                  <a:txBody>
                    <a:bodyPr/>
                    <a:lstStyle/>
                    <a:p>
                      <a:endParaRPr lang="de-DE"/>
                    </a:p>
                  </a:txBody>
                  <a:tcPr/>
                </a:tc>
                <a:tc>
                  <a:txBody>
                    <a:bodyPr/>
                    <a:lstStyle/>
                    <a:p>
                      <a:pPr algn="l" fontAlgn="b"/>
                      <a:endParaRPr lang="de-DE" sz="1600" b="0" i="0" u="none" strike="noStrike" dirty="0">
                        <a:effectLst/>
                        <a:latin typeface="Arial"/>
                      </a:endParaRPr>
                    </a:p>
                  </a:txBody>
                  <a:tcPr marL="8476" marR="8476" marT="8476" marB="0" anchor="b">
                    <a:solidFill>
                      <a:schemeClr val="accent1">
                        <a:lumMod val="90000"/>
                      </a:schemeClr>
                    </a:solidFill>
                  </a:tcPr>
                </a:tc>
                <a:tc>
                  <a:txBody>
                    <a:bodyPr/>
                    <a:lstStyle/>
                    <a:p>
                      <a:pPr algn="l" fontAlgn="b"/>
                      <a:endParaRPr lang="de-DE" sz="1600" b="0" i="0" u="none" strike="noStrike" dirty="0">
                        <a:effectLst/>
                        <a:latin typeface="Arial"/>
                      </a:endParaRPr>
                    </a:p>
                  </a:txBody>
                  <a:tcPr marL="8476" marR="8476" marT="8476" marB="0" anchor="b">
                    <a:solidFill>
                      <a:schemeClr val="accent1">
                        <a:lumMod val="90000"/>
                      </a:schemeClr>
                    </a:solidFill>
                  </a:tcPr>
                </a:tc>
              </a:tr>
              <a:tr h="377774">
                <a:tc>
                  <a:txBody>
                    <a:bodyPr/>
                    <a:lstStyle/>
                    <a:p>
                      <a:pPr algn="r" fontAlgn="b"/>
                      <a:endParaRPr lang="de-DE" sz="1600" b="1" i="0" u="none" strike="noStrike" dirty="0">
                        <a:effectLst/>
                        <a:latin typeface="Arial"/>
                      </a:endParaRPr>
                    </a:p>
                  </a:txBody>
                  <a:tcPr marL="8476" marR="8476" marT="8476" marB="0" anchor="b"/>
                </a:tc>
                <a:tc>
                  <a:txBody>
                    <a:bodyPr/>
                    <a:lstStyle/>
                    <a:p>
                      <a:pPr algn="r" fontAlgn="b"/>
                      <a:r>
                        <a:rPr lang="de-DE" sz="1600" b="1" u="none" strike="noStrike" dirty="0" err="1">
                          <a:effectLst/>
                        </a:rPr>
                        <a:t>avoided</a:t>
                      </a:r>
                      <a:r>
                        <a:rPr lang="de-DE" sz="1600" b="1" u="none" strike="noStrike" dirty="0">
                          <a:effectLst/>
                        </a:rPr>
                        <a:t> DALYs</a:t>
                      </a:r>
                      <a:endParaRPr lang="de-DE" sz="1600" b="1" i="0" u="none" strike="noStrike" dirty="0">
                        <a:effectLst/>
                        <a:latin typeface="Arial"/>
                      </a:endParaRPr>
                    </a:p>
                  </a:txBody>
                  <a:tcPr marL="8476" marR="8476" marT="8476" marB="0" anchor="b"/>
                </a:tc>
                <a:tc>
                  <a:txBody>
                    <a:bodyPr/>
                    <a:lstStyle/>
                    <a:p>
                      <a:pPr algn="r" fontAlgn="b"/>
                      <a:r>
                        <a:rPr lang="de-DE" sz="1600" b="1" u="none" strike="noStrike" dirty="0" err="1">
                          <a:effectLst/>
                        </a:rPr>
                        <a:t>avoided</a:t>
                      </a:r>
                      <a:r>
                        <a:rPr lang="de-DE" sz="1600" b="1" u="none" strike="noStrike" dirty="0">
                          <a:effectLst/>
                        </a:rPr>
                        <a:t> t CO2-equ.</a:t>
                      </a:r>
                      <a:endParaRPr lang="de-DE" sz="1600" b="1" i="0" u="none" strike="noStrike" dirty="0">
                        <a:effectLst/>
                        <a:latin typeface="Arial"/>
                      </a:endParaRPr>
                    </a:p>
                  </a:txBody>
                  <a:tcPr marL="8476" marR="8476" marT="8476" marB="0" anchor="b"/>
                </a:tc>
                <a:tc>
                  <a:txBody>
                    <a:bodyPr/>
                    <a:lstStyle/>
                    <a:p>
                      <a:pPr algn="r" fontAlgn="b"/>
                      <a:r>
                        <a:rPr lang="de-DE" sz="1600" b="1" u="none" strike="noStrike" dirty="0" err="1">
                          <a:effectLst/>
                        </a:rPr>
                        <a:t>mDALY</a:t>
                      </a:r>
                      <a:r>
                        <a:rPr lang="de-DE" sz="1600" b="1" u="none" strike="noStrike" dirty="0">
                          <a:effectLst/>
                        </a:rPr>
                        <a:t> / ton CO2-euq.</a:t>
                      </a:r>
                      <a:endParaRPr lang="de-DE" sz="1600" b="1" i="0" u="none" strike="noStrike" dirty="0">
                        <a:effectLst/>
                        <a:latin typeface="Arial"/>
                      </a:endParaRPr>
                    </a:p>
                  </a:txBody>
                  <a:tcPr marL="8476" marR="8476" marT="8476" marB="0" anchor="b"/>
                </a:tc>
              </a:tr>
              <a:tr h="342313">
                <a:tc>
                  <a:txBody>
                    <a:bodyPr/>
                    <a:lstStyle/>
                    <a:p>
                      <a:pPr algn="r" fontAlgn="b"/>
                      <a:r>
                        <a:rPr lang="de-DE" sz="1600" u="none" strike="noStrike">
                          <a:effectLst/>
                        </a:rPr>
                        <a:t>2020</a:t>
                      </a:r>
                      <a:endParaRPr lang="de-DE" sz="1600" b="0" i="0" u="none" strike="noStrike">
                        <a:effectLst/>
                        <a:latin typeface="Arial"/>
                      </a:endParaRPr>
                    </a:p>
                  </a:txBody>
                  <a:tcPr marL="8476" marR="8476" marT="8476" marB="0" anchor="b"/>
                </a:tc>
                <a:tc>
                  <a:txBody>
                    <a:bodyPr/>
                    <a:lstStyle/>
                    <a:p>
                      <a:pPr algn="r" fontAlgn="b"/>
                      <a:r>
                        <a:rPr lang="de-DE" sz="1600" b="0" i="0" u="none" strike="noStrike" dirty="0" smtClean="0">
                          <a:effectLst/>
                          <a:latin typeface="+mn-lt"/>
                        </a:rPr>
                        <a:t>162,375</a:t>
                      </a:r>
                      <a:endParaRPr lang="de-DE" sz="1600" b="0" i="0" u="none" strike="noStrike" dirty="0">
                        <a:effectLst/>
                        <a:latin typeface="Arial"/>
                      </a:endParaRPr>
                    </a:p>
                  </a:txBody>
                  <a:tcPr marL="8476" marR="8476" marT="8476" marB="0" anchor="b"/>
                </a:tc>
                <a:tc>
                  <a:txBody>
                    <a:bodyPr/>
                    <a:lstStyle/>
                    <a:p>
                      <a:pPr algn="r" fontAlgn="ctr"/>
                      <a:r>
                        <a:rPr lang="de-DE" sz="1600" u="none" strike="noStrike" dirty="0" smtClean="0">
                          <a:effectLst/>
                        </a:rPr>
                        <a:t>622,378,300</a:t>
                      </a:r>
                      <a:endParaRPr lang="de-DE" sz="1600" b="0" i="0" u="none" strike="noStrike" dirty="0">
                        <a:effectLst/>
                        <a:latin typeface="Arial"/>
                      </a:endParaRPr>
                    </a:p>
                  </a:txBody>
                  <a:tcPr marL="8476" marR="8476" marT="8476" marB="0" anchor="ctr"/>
                </a:tc>
                <a:tc>
                  <a:txBody>
                    <a:bodyPr/>
                    <a:lstStyle/>
                    <a:p>
                      <a:pPr algn="r" fontAlgn="b"/>
                      <a:r>
                        <a:rPr lang="de-DE" sz="1600" u="none" strike="noStrike" dirty="0" smtClean="0">
                          <a:effectLst/>
                        </a:rPr>
                        <a:t>0.3</a:t>
                      </a:r>
                      <a:endParaRPr lang="de-DE" sz="1600" b="0" i="0" u="none" strike="noStrike" dirty="0">
                        <a:effectLst/>
                        <a:latin typeface="Arial"/>
                      </a:endParaRPr>
                    </a:p>
                  </a:txBody>
                  <a:tcPr marL="8476" marR="8476" marT="8476" marB="0" anchor="b"/>
                </a:tc>
              </a:tr>
              <a:tr h="342313">
                <a:tc>
                  <a:txBody>
                    <a:bodyPr/>
                    <a:lstStyle/>
                    <a:p>
                      <a:pPr algn="r" fontAlgn="b"/>
                      <a:r>
                        <a:rPr lang="de-DE" sz="1600" u="none" strike="noStrike">
                          <a:effectLst/>
                        </a:rPr>
                        <a:t>2030</a:t>
                      </a:r>
                      <a:endParaRPr lang="de-DE" sz="1600" b="0" i="0" u="none" strike="noStrike">
                        <a:effectLst/>
                        <a:latin typeface="Arial"/>
                      </a:endParaRPr>
                    </a:p>
                  </a:txBody>
                  <a:tcPr marL="8476" marR="8476" marT="8476" marB="0" anchor="b"/>
                </a:tc>
                <a:tc>
                  <a:txBody>
                    <a:bodyPr/>
                    <a:lstStyle/>
                    <a:p>
                      <a:pPr algn="r" fontAlgn="b"/>
                      <a:r>
                        <a:rPr lang="de-DE" sz="1600" u="none" strike="noStrike" dirty="0" smtClean="0">
                          <a:effectLst/>
                        </a:rPr>
                        <a:t>-73,861</a:t>
                      </a:r>
                      <a:endParaRPr lang="de-DE" sz="1600" b="0" i="0" u="none" strike="noStrike" dirty="0">
                        <a:effectLst/>
                        <a:latin typeface="Arial"/>
                      </a:endParaRPr>
                    </a:p>
                  </a:txBody>
                  <a:tcPr marL="8476" marR="8476" marT="8476" marB="0" anchor="b"/>
                </a:tc>
                <a:tc>
                  <a:txBody>
                    <a:bodyPr/>
                    <a:lstStyle/>
                    <a:p>
                      <a:pPr algn="r" fontAlgn="ctr"/>
                      <a:r>
                        <a:rPr lang="de-DE" sz="1600" u="none" strike="noStrike" dirty="0" smtClean="0">
                          <a:effectLst/>
                        </a:rPr>
                        <a:t>1,437,840,680</a:t>
                      </a:r>
                      <a:endParaRPr lang="de-DE" sz="1600" b="0" i="0" u="none" strike="noStrike" dirty="0">
                        <a:effectLst/>
                        <a:latin typeface="Arial"/>
                      </a:endParaRPr>
                    </a:p>
                  </a:txBody>
                  <a:tcPr marL="8476" marR="8476" marT="8476" marB="0" anchor="ctr"/>
                </a:tc>
                <a:tc>
                  <a:txBody>
                    <a:bodyPr/>
                    <a:lstStyle/>
                    <a:p>
                      <a:pPr algn="r" fontAlgn="b"/>
                      <a:r>
                        <a:rPr lang="de-DE" sz="1600" u="none" strike="noStrike" dirty="0">
                          <a:effectLst/>
                        </a:rPr>
                        <a:t>-</a:t>
                      </a:r>
                      <a:r>
                        <a:rPr lang="de-DE" sz="1600" u="none" strike="noStrike" dirty="0" smtClean="0">
                          <a:effectLst/>
                        </a:rPr>
                        <a:t>0.05</a:t>
                      </a:r>
                      <a:endParaRPr lang="de-DE" sz="1600" b="0" i="0" u="none" strike="noStrike" dirty="0">
                        <a:effectLst/>
                        <a:latin typeface="Arial"/>
                      </a:endParaRPr>
                    </a:p>
                  </a:txBody>
                  <a:tcPr marL="8476" marR="8476" marT="8476" marB="0" anchor="b"/>
                </a:tc>
              </a:tr>
              <a:tr h="342313">
                <a:tc>
                  <a:txBody>
                    <a:bodyPr/>
                    <a:lstStyle/>
                    <a:p>
                      <a:pPr algn="r" fontAlgn="b"/>
                      <a:r>
                        <a:rPr lang="de-DE" sz="1600" u="none" strike="noStrike">
                          <a:effectLst/>
                        </a:rPr>
                        <a:t>2050</a:t>
                      </a:r>
                      <a:endParaRPr lang="de-DE" sz="1600" b="0" i="0" u="none" strike="noStrike">
                        <a:effectLst/>
                        <a:latin typeface="Arial"/>
                      </a:endParaRPr>
                    </a:p>
                  </a:txBody>
                  <a:tcPr marL="8476" marR="8476" marT="8476" marB="0" anchor="b"/>
                </a:tc>
                <a:tc>
                  <a:txBody>
                    <a:bodyPr/>
                    <a:lstStyle/>
                    <a:p>
                      <a:pPr algn="r" fontAlgn="b"/>
                      <a:r>
                        <a:rPr lang="de-DE" sz="1600" b="0" i="0" u="none" strike="noStrike" dirty="0" smtClean="0">
                          <a:effectLst/>
                          <a:latin typeface="+mn-lt"/>
                        </a:rPr>
                        <a:t>251,496</a:t>
                      </a:r>
                      <a:endParaRPr lang="de-DE" sz="1600" b="0" i="0" u="none" strike="noStrike" dirty="0">
                        <a:effectLst/>
                        <a:latin typeface="Arial"/>
                      </a:endParaRPr>
                    </a:p>
                  </a:txBody>
                  <a:tcPr marL="8476" marR="8476" marT="8476" marB="0" anchor="b"/>
                </a:tc>
                <a:tc>
                  <a:txBody>
                    <a:bodyPr/>
                    <a:lstStyle/>
                    <a:p>
                      <a:pPr algn="r" fontAlgn="ctr"/>
                      <a:r>
                        <a:rPr lang="de-DE" sz="1600" u="none" strike="noStrike" dirty="0" smtClean="0">
                          <a:effectLst/>
                        </a:rPr>
                        <a:t>3,360,330,230</a:t>
                      </a:r>
                      <a:endParaRPr lang="de-DE" sz="1600" b="0" i="0" u="none" strike="noStrike" dirty="0">
                        <a:effectLst/>
                        <a:latin typeface="Arial"/>
                      </a:endParaRPr>
                    </a:p>
                  </a:txBody>
                  <a:tcPr marL="8476" marR="8476" marT="8476" marB="0" anchor="ctr"/>
                </a:tc>
                <a:tc>
                  <a:txBody>
                    <a:bodyPr/>
                    <a:lstStyle/>
                    <a:p>
                      <a:pPr algn="r" fontAlgn="b"/>
                      <a:r>
                        <a:rPr lang="de-DE" sz="1600" u="none" strike="noStrike" dirty="0" smtClean="0">
                          <a:effectLst/>
                        </a:rPr>
                        <a:t>0.08</a:t>
                      </a:r>
                      <a:endParaRPr lang="de-DE" sz="1600" b="0" i="0" u="none" strike="noStrike" dirty="0">
                        <a:effectLst/>
                        <a:latin typeface="Arial"/>
                      </a:endParaRPr>
                    </a:p>
                  </a:txBody>
                  <a:tcPr marL="8476" marR="8476" marT="8476" marB="0" anchor="b"/>
                </a:tc>
              </a:tr>
              <a:tr h="342313">
                <a:tc>
                  <a:txBody>
                    <a:bodyPr/>
                    <a:lstStyle/>
                    <a:p>
                      <a:pPr algn="r" fontAlgn="b"/>
                      <a:endParaRPr lang="de-DE" sz="1600" b="0" i="0" u="none" strike="noStrike">
                        <a:effectLst/>
                        <a:latin typeface="Arial"/>
                      </a:endParaRPr>
                    </a:p>
                  </a:txBody>
                  <a:tcPr marL="8476" marR="8476" marT="8476" marB="0" anchor="b"/>
                </a:tc>
                <a:tc>
                  <a:txBody>
                    <a:bodyPr/>
                    <a:lstStyle/>
                    <a:p>
                      <a:pPr algn="r" fontAlgn="b"/>
                      <a:endParaRPr lang="de-DE" sz="1600" b="0" i="0" u="none" strike="noStrike">
                        <a:effectLst/>
                        <a:latin typeface="Arial"/>
                      </a:endParaRPr>
                    </a:p>
                  </a:txBody>
                  <a:tcPr marL="8476" marR="8476" marT="8476" marB="0" anchor="b"/>
                </a:tc>
                <a:tc>
                  <a:txBody>
                    <a:bodyPr/>
                    <a:lstStyle/>
                    <a:p>
                      <a:pPr algn="r" fontAlgn="b"/>
                      <a:endParaRPr lang="de-DE" sz="1600" b="0" i="0" u="none" strike="noStrike" dirty="0">
                        <a:effectLst/>
                        <a:latin typeface="Arial"/>
                      </a:endParaRPr>
                    </a:p>
                  </a:txBody>
                  <a:tcPr marL="8476" marR="8476" marT="8476" marB="0" anchor="b"/>
                </a:tc>
                <a:tc>
                  <a:txBody>
                    <a:bodyPr/>
                    <a:lstStyle/>
                    <a:p>
                      <a:pPr algn="r" fontAlgn="b"/>
                      <a:endParaRPr lang="de-DE" sz="1600" b="0" i="0" u="none" strike="noStrike" dirty="0">
                        <a:effectLst/>
                        <a:latin typeface="Arial"/>
                      </a:endParaRPr>
                    </a:p>
                  </a:txBody>
                  <a:tcPr marL="8476" marR="8476" marT="8476" marB="0" anchor="b"/>
                </a:tc>
              </a:tr>
              <a:tr h="342313">
                <a:tc>
                  <a:txBody>
                    <a:bodyPr/>
                    <a:lstStyle/>
                    <a:p>
                      <a:pPr algn="r" fontAlgn="b"/>
                      <a:endParaRPr lang="de-DE" sz="1600" b="0" i="0" u="none" strike="noStrike">
                        <a:effectLst/>
                        <a:latin typeface="Arial"/>
                      </a:endParaRPr>
                    </a:p>
                  </a:txBody>
                  <a:tcPr marL="8476" marR="8476" marT="8476" marB="0" anchor="b"/>
                </a:tc>
                <a:tc>
                  <a:txBody>
                    <a:bodyPr/>
                    <a:lstStyle/>
                    <a:p>
                      <a:pPr algn="r" fontAlgn="b"/>
                      <a:endParaRPr lang="de-DE" sz="1600" b="0" i="0" u="none" strike="noStrike">
                        <a:effectLst/>
                        <a:latin typeface="Arial"/>
                      </a:endParaRPr>
                    </a:p>
                  </a:txBody>
                  <a:tcPr marL="8476" marR="8476" marT="8476" marB="0" anchor="b"/>
                </a:tc>
                <a:tc>
                  <a:txBody>
                    <a:bodyPr/>
                    <a:lstStyle/>
                    <a:p>
                      <a:pPr algn="r" fontAlgn="b"/>
                      <a:endParaRPr lang="de-DE" sz="1600" b="0" i="0" u="none" strike="noStrike">
                        <a:effectLst/>
                        <a:latin typeface="Arial"/>
                      </a:endParaRPr>
                    </a:p>
                  </a:txBody>
                  <a:tcPr marL="8476" marR="8476" marT="8476" marB="0" anchor="b"/>
                </a:tc>
                <a:tc>
                  <a:txBody>
                    <a:bodyPr/>
                    <a:lstStyle/>
                    <a:p>
                      <a:pPr algn="r" fontAlgn="b"/>
                      <a:endParaRPr lang="de-DE" sz="1600" b="0" i="0" u="none" strike="noStrike" dirty="0">
                        <a:effectLst/>
                        <a:latin typeface="Arial"/>
                      </a:endParaRPr>
                    </a:p>
                  </a:txBody>
                  <a:tcPr marL="8476" marR="8476" marT="8476" marB="0" anchor="b"/>
                </a:tc>
              </a:tr>
              <a:tr h="342313">
                <a:tc gridSpan="2">
                  <a:txBody>
                    <a:bodyPr/>
                    <a:lstStyle/>
                    <a:p>
                      <a:pPr algn="l" fontAlgn="b"/>
                      <a:r>
                        <a:rPr lang="de-DE" sz="1600" b="1" u="none" strike="noStrike" dirty="0" err="1">
                          <a:effectLst/>
                        </a:rPr>
                        <a:t>without</a:t>
                      </a:r>
                      <a:r>
                        <a:rPr lang="de-DE" sz="1600" b="1" u="none" strike="noStrike" dirty="0">
                          <a:effectLst/>
                        </a:rPr>
                        <a:t> </a:t>
                      </a:r>
                      <a:r>
                        <a:rPr lang="de-DE" sz="1600" b="1" u="none" strike="noStrike" dirty="0" err="1">
                          <a:effectLst/>
                        </a:rPr>
                        <a:t>indoor</a:t>
                      </a:r>
                      <a:r>
                        <a:rPr lang="de-DE" sz="1600" b="1" u="none" strike="noStrike" dirty="0">
                          <a:effectLst/>
                        </a:rPr>
                        <a:t> </a:t>
                      </a:r>
                      <a:r>
                        <a:rPr lang="de-DE" sz="1600" b="1" u="none" strike="noStrike" dirty="0" err="1">
                          <a:effectLst/>
                        </a:rPr>
                        <a:t>sources</a:t>
                      </a:r>
                      <a:endParaRPr lang="de-DE" sz="1600" b="1" i="0" u="none" strike="noStrike" dirty="0">
                        <a:effectLst/>
                        <a:latin typeface="Arial"/>
                      </a:endParaRPr>
                    </a:p>
                  </a:txBody>
                  <a:tcPr marL="8476" marR="8476" marT="8476" marB="0" anchor="b">
                    <a:solidFill>
                      <a:schemeClr val="accent1">
                        <a:lumMod val="90000"/>
                      </a:schemeClr>
                    </a:solidFill>
                  </a:tcPr>
                </a:tc>
                <a:tc hMerge="1">
                  <a:txBody>
                    <a:bodyPr/>
                    <a:lstStyle/>
                    <a:p>
                      <a:endParaRPr lang="de-DE"/>
                    </a:p>
                  </a:txBody>
                  <a:tcPr/>
                </a:tc>
                <a:tc>
                  <a:txBody>
                    <a:bodyPr/>
                    <a:lstStyle/>
                    <a:p>
                      <a:pPr algn="l" fontAlgn="b"/>
                      <a:endParaRPr lang="de-DE" sz="1600" b="0" i="0" u="none" strike="noStrike" dirty="0">
                        <a:effectLst/>
                        <a:latin typeface="Arial"/>
                      </a:endParaRPr>
                    </a:p>
                  </a:txBody>
                  <a:tcPr marL="8476" marR="8476" marT="8476" marB="0" anchor="b">
                    <a:solidFill>
                      <a:schemeClr val="accent1">
                        <a:lumMod val="90000"/>
                      </a:schemeClr>
                    </a:solidFill>
                  </a:tcPr>
                </a:tc>
                <a:tc>
                  <a:txBody>
                    <a:bodyPr/>
                    <a:lstStyle/>
                    <a:p>
                      <a:pPr algn="r" fontAlgn="b"/>
                      <a:endParaRPr lang="de-DE" sz="1600" b="0" i="0" u="none" strike="noStrike" dirty="0">
                        <a:effectLst/>
                        <a:latin typeface="Arial"/>
                      </a:endParaRPr>
                    </a:p>
                  </a:txBody>
                  <a:tcPr marL="8476" marR="8476" marT="8476" marB="0" anchor="b">
                    <a:solidFill>
                      <a:schemeClr val="accent1">
                        <a:lumMod val="90000"/>
                      </a:schemeClr>
                    </a:solidFill>
                  </a:tcPr>
                </a:tc>
              </a:tr>
              <a:tr h="322386">
                <a:tc>
                  <a:txBody>
                    <a:bodyPr/>
                    <a:lstStyle/>
                    <a:p>
                      <a:pPr algn="r" fontAlgn="b"/>
                      <a:endParaRPr lang="de-DE" sz="1600" b="1" i="0" u="none" strike="noStrike" dirty="0">
                        <a:effectLst/>
                        <a:latin typeface="Arial"/>
                      </a:endParaRPr>
                    </a:p>
                  </a:txBody>
                  <a:tcPr marL="8476" marR="8476" marT="8476" marB="0" anchor="b"/>
                </a:tc>
                <a:tc>
                  <a:txBody>
                    <a:bodyPr/>
                    <a:lstStyle/>
                    <a:p>
                      <a:pPr algn="r" fontAlgn="b"/>
                      <a:r>
                        <a:rPr lang="de-DE" sz="1600" b="1" u="none" strike="noStrike" dirty="0" err="1">
                          <a:effectLst/>
                        </a:rPr>
                        <a:t>avoided</a:t>
                      </a:r>
                      <a:r>
                        <a:rPr lang="de-DE" sz="1600" b="1" u="none" strike="noStrike" dirty="0">
                          <a:effectLst/>
                        </a:rPr>
                        <a:t> DALYs</a:t>
                      </a:r>
                      <a:endParaRPr lang="de-DE" sz="1600" b="1" i="0" u="none" strike="noStrike" dirty="0">
                        <a:effectLst/>
                        <a:latin typeface="Arial"/>
                      </a:endParaRPr>
                    </a:p>
                  </a:txBody>
                  <a:tcPr marL="8476" marR="8476" marT="8476" marB="0" anchor="b"/>
                </a:tc>
                <a:tc>
                  <a:txBody>
                    <a:bodyPr/>
                    <a:lstStyle/>
                    <a:p>
                      <a:pPr algn="r" fontAlgn="b"/>
                      <a:r>
                        <a:rPr lang="de-DE" sz="1600" b="1" u="none" strike="noStrike" dirty="0" err="1">
                          <a:effectLst/>
                        </a:rPr>
                        <a:t>avoided</a:t>
                      </a:r>
                      <a:r>
                        <a:rPr lang="de-DE" sz="1600" b="1" u="none" strike="noStrike" dirty="0">
                          <a:effectLst/>
                        </a:rPr>
                        <a:t> t CO2-equ.</a:t>
                      </a:r>
                      <a:endParaRPr lang="de-DE" sz="1600" b="1" i="0" u="none" strike="noStrike" dirty="0">
                        <a:effectLst/>
                        <a:latin typeface="Arial"/>
                      </a:endParaRPr>
                    </a:p>
                  </a:txBody>
                  <a:tcPr marL="8476" marR="8476" marT="8476" marB="0" anchor="b"/>
                </a:tc>
                <a:tc>
                  <a:txBody>
                    <a:bodyPr/>
                    <a:lstStyle/>
                    <a:p>
                      <a:pPr algn="r" fontAlgn="b"/>
                      <a:r>
                        <a:rPr lang="de-DE" sz="1600" b="1" u="none" strike="noStrike" dirty="0" err="1">
                          <a:effectLst/>
                        </a:rPr>
                        <a:t>mDALY</a:t>
                      </a:r>
                      <a:r>
                        <a:rPr lang="de-DE" sz="1600" b="1" u="none" strike="noStrike" dirty="0">
                          <a:effectLst/>
                        </a:rPr>
                        <a:t> / ton CO2-euq.</a:t>
                      </a:r>
                      <a:endParaRPr lang="de-DE" sz="1600" b="1" i="0" u="none" strike="noStrike" dirty="0">
                        <a:effectLst/>
                        <a:latin typeface="Arial"/>
                      </a:endParaRPr>
                    </a:p>
                  </a:txBody>
                  <a:tcPr marL="8476" marR="8476" marT="8476" marB="0" anchor="b"/>
                </a:tc>
              </a:tr>
              <a:tr h="342313">
                <a:tc>
                  <a:txBody>
                    <a:bodyPr/>
                    <a:lstStyle/>
                    <a:p>
                      <a:pPr algn="r" fontAlgn="b"/>
                      <a:r>
                        <a:rPr lang="de-DE" sz="1600" u="none" strike="noStrike">
                          <a:effectLst/>
                        </a:rPr>
                        <a:t>2020</a:t>
                      </a:r>
                      <a:endParaRPr lang="de-DE" sz="1600" b="0" i="0" u="none" strike="noStrike">
                        <a:effectLst/>
                        <a:latin typeface="Arial"/>
                      </a:endParaRPr>
                    </a:p>
                  </a:txBody>
                  <a:tcPr marL="8476" marR="8476" marT="8476" marB="0" anchor="b"/>
                </a:tc>
                <a:tc>
                  <a:txBody>
                    <a:bodyPr/>
                    <a:lstStyle/>
                    <a:p>
                      <a:pPr algn="r" fontAlgn="b"/>
                      <a:r>
                        <a:rPr lang="de-DE" sz="1600" u="none" strike="noStrike" dirty="0" smtClean="0">
                          <a:effectLst/>
                        </a:rPr>
                        <a:t>19,165</a:t>
                      </a:r>
                      <a:endParaRPr lang="de-DE" sz="1600" b="0" i="0" u="none" strike="noStrike" dirty="0">
                        <a:effectLst/>
                        <a:latin typeface="Arial"/>
                      </a:endParaRPr>
                    </a:p>
                  </a:txBody>
                  <a:tcPr marL="8476" marR="8476" marT="8476" marB="0" anchor="b"/>
                </a:tc>
                <a:tc>
                  <a:txBody>
                    <a:bodyPr/>
                    <a:lstStyle/>
                    <a:p>
                      <a:pPr algn="r" fontAlgn="ctr"/>
                      <a:r>
                        <a:rPr lang="de-DE" sz="1600" u="none" strike="noStrike" dirty="0" smtClean="0">
                          <a:effectLst/>
                        </a:rPr>
                        <a:t>622,378,300</a:t>
                      </a:r>
                      <a:endParaRPr lang="de-DE" sz="1600" b="0" i="0" u="none" strike="noStrike" dirty="0">
                        <a:effectLst/>
                        <a:latin typeface="Arial"/>
                      </a:endParaRPr>
                    </a:p>
                  </a:txBody>
                  <a:tcPr marL="8476" marR="8476" marT="8476" marB="0" anchor="ctr"/>
                </a:tc>
                <a:tc>
                  <a:txBody>
                    <a:bodyPr/>
                    <a:lstStyle/>
                    <a:p>
                      <a:pPr algn="r" fontAlgn="b"/>
                      <a:r>
                        <a:rPr lang="de-DE" sz="1600" u="none" strike="noStrike" dirty="0" smtClean="0">
                          <a:effectLst/>
                        </a:rPr>
                        <a:t>0.03</a:t>
                      </a:r>
                      <a:endParaRPr lang="de-DE" sz="1600" b="0" i="0" u="none" strike="noStrike" dirty="0">
                        <a:effectLst/>
                        <a:latin typeface="Arial"/>
                      </a:endParaRPr>
                    </a:p>
                  </a:txBody>
                  <a:tcPr marL="8476" marR="8476" marT="8476" marB="0" anchor="b"/>
                </a:tc>
              </a:tr>
              <a:tr h="342313">
                <a:tc>
                  <a:txBody>
                    <a:bodyPr/>
                    <a:lstStyle/>
                    <a:p>
                      <a:pPr algn="r" fontAlgn="b"/>
                      <a:r>
                        <a:rPr lang="de-DE" sz="1600" u="none" strike="noStrike">
                          <a:effectLst/>
                        </a:rPr>
                        <a:t>2030</a:t>
                      </a:r>
                      <a:endParaRPr lang="de-DE" sz="1600" b="0" i="0" u="none" strike="noStrike">
                        <a:effectLst/>
                        <a:latin typeface="Arial"/>
                      </a:endParaRPr>
                    </a:p>
                  </a:txBody>
                  <a:tcPr marL="8476" marR="8476" marT="8476" marB="0" anchor="b"/>
                </a:tc>
                <a:tc>
                  <a:txBody>
                    <a:bodyPr/>
                    <a:lstStyle/>
                    <a:p>
                      <a:pPr algn="r" fontAlgn="b"/>
                      <a:r>
                        <a:rPr lang="de-DE" sz="1600" u="none" strike="noStrike" dirty="0" smtClean="0">
                          <a:effectLst/>
                        </a:rPr>
                        <a:t>236,359</a:t>
                      </a:r>
                      <a:endParaRPr lang="de-DE" sz="1600" b="0" i="0" u="none" strike="noStrike" dirty="0">
                        <a:effectLst/>
                        <a:latin typeface="Arial"/>
                      </a:endParaRPr>
                    </a:p>
                  </a:txBody>
                  <a:tcPr marL="8476" marR="8476" marT="8476" marB="0" anchor="b"/>
                </a:tc>
                <a:tc>
                  <a:txBody>
                    <a:bodyPr/>
                    <a:lstStyle/>
                    <a:p>
                      <a:pPr algn="r" fontAlgn="ctr"/>
                      <a:r>
                        <a:rPr lang="de-DE" sz="1600" u="none" strike="noStrike" dirty="0" smtClean="0">
                          <a:effectLst/>
                        </a:rPr>
                        <a:t>1,437,840,680</a:t>
                      </a:r>
                      <a:endParaRPr lang="de-DE" sz="1600" b="0" i="0" u="none" strike="noStrike" dirty="0">
                        <a:effectLst/>
                        <a:latin typeface="Arial"/>
                      </a:endParaRPr>
                    </a:p>
                  </a:txBody>
                  <a:tcPr marL="8476" marR="8476" marT="8476" marB="0" anchor="ctr"/>
                </a:tc>
                <a:tc>
                  <a:txBody>
                    <a:bodyPr/>
                    <a:lstStyle/>
                    <a:p>
                      <a:pPr algn="r" fontAlgn="b"/>
                      <a:r>
                        <a:rPr lang="de-DE" sz="1600" u="none" strike="noStrike" dirty="0" smtClean="0">
                          <a:effectLst/>
                        </a:rPr>
                        <a:t>0.16</a:t>
                      </a:r>
                      <a:endParaRPr lang="de-DE" sz="1600" b="0" i="0" u="none" strike="noStrike" dirty="0">
                        <a:effectLst/>
                        <a:latin typeface="Arial"/>
                      </a:endParaRPr>
                    </a:p>
                  </a:txBody>
                  <a:tcPr marL="8476" marR="8476" marT="8476" marB="0" anchor="b"/>
                </a:tc>
              </a:tr>
              <a:tr h="342313">
                <a:tc>
                  <a:txBody>
                    <a:bodyPr/>
                    <a:lstStyle/>
                    <a:p>
                      <a:pPr algn="r" fontAlgn="b"/>
                      <a:r>
                        <a:rPr lang="de-DE" sz="1600" u="none" strike="noStrike">
                          <a:effectLst/>
                        </a:rPr>
                        <a:t>2050</a:t>
                      </a:r>
                      <a:endParaRPr lang="de-DE" sz="1600" b="0" i="0" u="none" strike="noStrike">
                        <a:effectLst/>
                        <a:latin typeface="Arial"/>
                      </a:endParaRPr>
                    </a:p>
                  </a:txBody>
                  <a:tcPr marL="8476" marR="8476" marT="8476" marB="0" anchor="b"/>
                </a:tc>
                <a:tc>
                  <a:txBody>
                    <a:bodyPr/>
                    <a:lstStyle/>
                    <a:p>
                      <a:pPr algn="r" fontAlgn="b"/>
                      <a:r>
                        <a:rPr lang="de-DE" sz="1600" u="none" strike="noStrike" dirty="0" smtClean="0">
                          <a:effectLst/>
                        </a:rPr>
                        <a:t>636,267</a:t>
                      </a:r>
                      <a:endParaRPr lang="de-DE" sz="1600" b="0" i="0" u="none" strike="noStrike" dirty="0">
                        <a:effectLst/>
                        <a:latin typeface="Arial"/>
                      </a:endParaRPr>
                    </a:p>
                  </a:txBody>
                  <a:tcPr marL="8476" marR="8476" marT="8476" marB="0" anchor="b"/>
                </a:tc>
                <a:tc>
                  <a:txBody>
                    <a:bodyPr/>
                    <a:lstStyle/>
                    <a:p>
                      <a:pPr algn="r" fontAlgn="ctr"/>
                      <a:r>
                        <a:rPr lang="de-DE" sz="1600" u="none" strike="noStrike" dirty="0" smtClean="0">
                          <a:effectLst/>
                        </a:rPr>
                        <a:t>3,360,330,230</a:t>
                      </a:r>
                      <a:endParaRPr lang="de-DE" sz="1600" b="0" i="0" u="none" strike="noStrike" dirty="0">
                        <a:effectLst/>
                        <a:latin typeface="Arial"/>
                      </a:endParaRPr>
                    </a:p>
                  </a:txBody>
                  <a:tcPr marL="8476" marR="8476" marT="8476" marB="0" anchor="ctr"/>
                </a:tc>
                <a:tc>
                  <a:txBody>
                    <a:bodyPr/>
                    <a:lstStyle/>
                    <a:p>
                      <a:pPr algn="r" fontAlgn="b"/>
                      <a:r>
                        <a:rPr lang="de-DE" sz="1600" u="none" strike="noStrike" dirty="0" smtClean="0">
                          <a:effectLst/>
                        </a:rPr>
                        <a:t>0.19</a:t>
                      </a:r>
                      <a:endParaRPr lang="de-DE" sz="1600" b="0" i="0" u="none" strike="noStrike" dirty="0">
                        <a:effectLst/>
                        <a:latin typeface="Arial"/>
                      </a:endParaRPr>
                    </a:p>
                  </a:txBody>
                  <a:tcPr marL="8476" marR="8476" marT="8476" marB="0" anchor="b"/>
                </a:tc>
              </a:tr>
            </a:tbl>
          </a:graphicData>
        </a:graphic>
      </p:graphicFrame>
    </p:spTree>
    <p:extLst>
      <p:ext uri="{BB962C8B-B14F-4D97-AF65-F5344CB8AC3E}">
        <p14:creationId xmlns:p14="http://schemas.microsoft.com/office/powerpoint/2010/main" val="134639472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395288" y="2997200"/>
            <a:ext cx="8424862" cy="720725"/>
          </a:xfrm>
        </p:spPr>
        <p:txBody>
          <a:bodyPr/>
          <a:lstStyle/>
          <a:p>
            <a:pPr algn="ctr"/>
            <a:r>
              <a:rPr lang="de-DE" sz="2800"/>
              <a:t>-&gt; Assessment of single measures embedded in full scenario is necessary</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noFill/>
          <a:ln/>
        </p:spPr>
        <p:txBody>
          <a:bodyPr/>
          <a:lstStyle/>
          <a:p>
            <a:r>
              <a:rPr lang="de-DE"/>
              <a:t>Assumptions for measure „insulation“  </a:t>
            </a:r>
          </a:p>
        </p:txBody>
      </p:sp>
      <p:sp>
        <p:nvSpPr>
          <p:cNvPr id="456707" name="Rectangle 3"/>
          <p:cNvSpPr>
            <a:spLocks noGrp="1" noChangeArrowheads="1"/>
          </p:cNvSpPr>
          <p:nvPr>
            <p:ph type="body" sz="half" idx="1"/>
          </p:nvPr>
        </p:nvSpPr>
        <p:spPr>
          <a:xfrm>
            <a:off x="250825" y="1557338"/>
            <a:ext cx="8893175" cy="2465387"/>
          </a:xfrm>
        </p:spPr>
        <p:txBody>
          <a:bodyPr/>
          <a:lstStyle/>
          <a:p>
            <a:pPr marL="0" indent="0"/>
            <a:r>
              <a:rPr lang="en-GB"/>
              <a:t> House types</a:t>
            </a:r>
          </a:p>
          <a:p>
            <a:pPr lvl="1"/>
            <a:r>
              <a:rPr lang="en-GB"/>
              <a:t>“Old”: 	       penetration and infiltration as status quo (in each country)</a:t>
            </a:r>
          </a:p>
          <a:p>
            <a:pPr lvl="1"/>
            <a:r>
              <a:rPr lang="en-GB"/>
              <a:t>“New”:            tighter houses; minimum hygienic air exchange rate ensured</a:t>
            </a:r>
          </a:p>
          <a:p>
            <a:pPr lvl="1"/>
            <a:r>
              <a:rPr lang="en-GB"/>
              <a:t>“Renovated”:  tighter houses; very low air exchange rate</a:t>
            </a:r>
          </a:p>
          <a:p>
            <a:pPr marL="0" indent="0">
              <a:buFont typeface="Wingdings" pitchFamily="2" charset="2"/>
              <a:buNone/>
            </a:pPr>
            <a:endParaRPr lang="en-GB"/>
          </a:p>
          <a:p>
            <a:pPr marL="0" indent="0">
              <a:buFont typeface="Wingdings" pitchFamily="2" charset="2"/>
              <a:buChar char=""/>
            </a:pPr>
            <a:r>
              <a:rPr lang="en-GB"/>
              <a:t> Percentage of house types per scenario (shown as EU average)</a:t>
            </a:r>
          </a:p>
        </p:txBody>
      </p:sp>
      <p:graphicFrame>
        <p:nvGraphicFramePr>
          <p:cNvPr id="456832" name="Group 128"/>
          <p:cNvGraphicFramePr>
            <a:graphicFrameLocks noGrp="1"/>
          </p:cNvGraphicFramePr>
          <p:nvPr>
            <p:ph sz="quarter" idx="2"/>
            <p:extLst>
              <p:ext uri="{D42A27DB-BD31-4B8C-83A1-F6EECF244321}">
                <p14:modId xmlns:p14="http://schemas.microsoft.com/office/powerpoint/2010/main" val="529159279"/>
              </p:ext>
            </p:extLst>
          </p:nvPr>
        </p:nvGraphicFramePr>
        <p:xfrm>
          <a:off x="323850" y="4221163"/>
          <a:ext cx="8208963" cy="1704785"/>
        </p:xfrm>
        <a:graphic>
          <a:graphicData uri="http://schemas.openxmlformats.org/drawingml/2006/table">
            <a:tbl>
              <a:tblPr/>
              <a:tblGrid>
                <a:gridCol w="2786063"/>
                <a:gridCol w="1862137"/>
                <a:gridCol w="1857375"/>
                <a:gridCol w="1703388"/>
              </a:tblGrid>
              <a:tr h="307975">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endParaRPr kumimoji="0" lang="de-DE" sz="1800" b="1" i="0" u="none" strike="noStrike" cap="none" normalizeH="0" baseline="0" dirty="0" smtClean="0">
                        <a:ln>
                          <a:noFill/>
                        </a:ln>
                        <a:solidFill>
                          <a:srgbClr val="333333"/>
                        </a:solidFill>
                        <a:effectLst/>
                        <a:latin typeface="Calibri"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1" i="0" u="none" strike="noStrike" cap="none" normalizeH="0" baseline="0" dirty="0" smtClean="0">
                          <a:ln>
                            <a:noFill/>
                          </a:ln>
                          <a:solidFill>
                            <a:srgbClr val="333333"/>
                          </a:solidFill>
                          <a:effectLst/>
                          <a:latin typeface="Calibri" pitchFamily="34" charset="0"/>
                          <a:cs typeface="Times New Roman" pitchFamily="18" charset="0"/>
                        </a:rPr>
                        <a:t>New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1" i="0" u="none" strike="noStrike" cap="none" normalizeH="0" baseline="0" smtClean="0">
                          <a:ln>
                            <a:noFill/>
                          </a:ln>
                          <a:solidFill>
                            <a:srgbClr val="333333"/>
                          </a:solidFill>
                          <a:effectLst/>
                          <a:latin typeface="Calibri" pitchFamily="34" charset="0"/>
                          <a:cs typeface="Times New Roman" pitchFamily="18" charset="0"/>
                        </a:rPr>
                        <a:t>Renovated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1" i="0" u="none" strike="noStrike" cap="none" normalizeH="0" baseline="0" smtClean="0">
                          <a:ln>
                            <a:noFill/>
                          </a:ln>
                          <a:solidFill>
                            <a:srgbClr val="333333"/>
                          </a:solidFill>
                          <a:effectLst/>
                          <a:latin typeface="Calibri" pitchFamily="34" charset="0"/>
                          <a:cs typeface="Times New Roman" pitchFamily="18" charset="0"/>
                        </a:rPr>
                        <a:t>Old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rgbClr val="333333"/>
                          </a:solidFill>
                          <a:effectLst/>
                          <a:latin typeface="Calibri" pitchFamily="34" charset="0"/>
                          <a:cs typeface="Times New Roman" pitchFamily="18" charset="0"/>
                        </a:rPr>
                        <a:t>2050 BAU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rgbClr val="333333"/>
                          </a:solidFill>
                          <a:effectLst/>
                          <a:latin typeface="Calibri" pitchFamily="34" charset="0"/>
                          <a:cs typeface="Times New Roman" pitchFamily="18" charset="0"/>
                        </a:rPr>
                        <a:t>58 %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endParaRPr kumimoji="0" lang="de-DE" sz="1800" b="0" i="0" u="none" strike="noStrike" cap="none" normalizeH="0" baseline="0" smtClean="0">
                        <a:ln>
                          <a:noFill/>
                        </a:ln>
                        <a:solidFill>
                          <a:srgbClr val="333333"/>
                        </a:solidFill>
                        <a:effectLst/>
                        <a:latin typeface="Calibri"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rgbClr val="333333"/>
                          </a:solidFill>
                          <a:effectLst/>
                          <a:latin typeface="Calibri" pitchFamily="34" charset="0"/>
                          <a:cs typeface="Times New Roman" pitchFamily="18" charset="0"/>
                        </a:rPr>
                        <a:t>42 %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rgbClr val="333333"/>
                          </a:solidFill>
                          <a:effectLst/>
                          <a:latin typeface="Calibri" pitchFamily="34" charset="0"/>
                          <a:cs typeface="Times New Roman" pitchFamily="18" charset="0"/>
                        </a:rPr>
                        <a:t>2050 Policy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rgbClr val="333333"/>
                          </a:solidFill>
                          <a:effectLst/>
                          <a:latin typeface="Calibri" pitchFamily="34" charset="0"/>
                          <a:cs typeface="Times New Roman" pitchFamily="18" charset="0"/>
                        </a:rPr>
                        <a:t>81 %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endParaRPr kumimoji="0" lang="de-DE" sz="1800" b="0" i="0" u="none" strike="noStrike" cap="none" normalizeH="0" baseline="0" smtClean="0">
                        <a:ln>
                          <a:noFill/>
                        </a:ln>
                        <a:solidFill>
                          <a:srgbClr val="333333"/>
                        </a:solidFill>
                        <a:effectLst/>
                        <a:latin typeface="Calibri"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rgbClr val="333333"/>
                          </a:solidFill>
                          <a:effectLst/>
                          <a:latin typeface="Calibri" pitchFamily="34" charset="0"/>
                          <a:cs typeface="Times New Roman" pitchFamily="18" charset="0"/>
                        </a:rPr>
                        <a:t>19 %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dirty="0" smtClean="0">
                          <a:ln>
                            <a:noFill/>
                          </a:ln>
                          <a:solidFill>
                            <a:srgbClr val="333333"/>
                          </a:solidFill>
                          <a:effectLst/>
                          <a:latin typeface="Calibri" pitchFamily="34" charset="0"/>
                          <a:cs typeface="Times New Roman" pitchFamily="18" charset="0"/>
                        </a:rPr>
                        <a:t>2050 </a:t>
                      </a:r>
                      <a:r>
                        <a:rPr kumimoji="0" lang="de-DE" sz="1800" b="0" i="0" u="none" strike="noStrike" cap="none" normalizeH="0" baseline="0" dirty="0" err="1" smtClean="0">
                          <a:ln>
                            <a:noFill/>
                          </a:ln>
                          <a:solidFill>
                            <a:srgbClr val="333333"/>
                          </a:solidFill>
                          <a:effectLst/>
                          <a:latin typeface="Calibri" pitchFamily="34" charset="0"/>
                          <a:cs typeface="Times New Roman" pitchFamily="18" charset="0"/>
                        </a:rPr>
                        <a:t>Insulation</a:t>
                      </a:r>
                      <a:endParaRPr kumimoji="0" lang="de-DE" sz="1800" b="0" i="0" u="none" strike="noStrike" cap="none" normalizeH="0" baseline="0" dirty="0" smtClean="0">
                        <a:ln>
                          <a:noFill/>
                        </a:ln>
                        <a:solidFill>
                          <a:srgbClr val="333333"/>
                        </a:solidFill>
                        <a:effectLst/>
                        <a:latin typeface="Calibri"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rgbClr val="333333"/>
                          </a:solidFill>
                          <a:effectLst/>
                          <a:latin typeface="Calibri" pitchFamily="34" charset="0"/>
                          <a:cs typeface="Times New Roman" pitchFamily="18" charset="0"/>
                        </a:rPr>
                        <a:t>40,5 %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smtClean="0">
                          <a:ln>
                            <a:noFill/>
                          </a:ln>
                          <a:solidFill>
                            <a:srgbClr val="333333"/>
                          </a:solidFill>
                          <a:effectLst/>
                          <a:latin typeface="Calibri" pitchFamily="34" charset="0"/>
                          <a:cs typeface="Times New Roman" pitchFamily="18" charset="0"/>
                        </a:rPr>
                        <a:t>40,5 %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1800" b="0" i="0" u="none" strike="noStrike" cap="none" normalizeH="0" baseline="0" dirty="0" smtClean="0">
                          <a:ln>
                            <a:noFill/>
                          </a:ln>
                          <a:solidFill>
                            <a:srgbClr val="333333"/>
                          </a:solidFill>
                          <a:effectLst/>
                          <a:latin typeface="Calibri" pitchFamily="34" charset="0"/>
                          <a:cs typeface="Times New Roman" pitchFamily="18" charset="0"/>
                        </a:rPr>
                        <a:t>19 %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6708" name="Line 4"/>
          <p:cNvSpPr>
            <a:spLocks noChangeShapeType="1"/>
          </p:cNvSpPr>
          <p:nvPr/>
        </p:nvSpPr>
        <p:spPr bwMode="auto">
          <a:xfrm>
            <a:off x="160338" y="1412875"/>
            <a:ext cx="8856662" cy="0"/>
          </a:xfrm>
          <a:prstGeom prst="line">
            <a:avLst/>
          </a:prstGeom>
          <a:noFill/>
          <a:ln w="190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56709" name="Rectangle 5"/>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Tree>
    <p:extLst>
      <p:ext uri="{BB962C8B-B14F-4D97-AF65-F5344CB8AC3E}">
        <p14:creationId xmlns:p14="http://schemas.microsoft.com/office/powerpoint/2010/main" val="129622106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noFill/>
          <a:ln/>
        </p:spPr>
        <p:txBody>
          <a:bodyPr/>
          <a:lstStyle/>
          <a:p>
            <a:r>
              <a:rPr lang="de-DE" dirty="0" err="1"/>
              <a:t>Insulation</a:t>
            </a:r>
            <a:r>
              <a:rPr lang="de-DE" dirty="0"/>
              <a:t> </a:t>
            </a:r>
            <a:r>
              <a:rPr lang="de-DE" dirty="0" smtClean="0"/>
              <a:t>Scenario</a:t>
            </a:r>
            <a:endParaRPr lang="de-DE" dirty="0"/>
          </a:p>
        </p:txBody>
      </p:sp>
      <p:sp>
        <p:nvSpPr>
          <p:cNvPr id="565251" name="Rectangle 3"/>
          <p:cNvSpPr>
            <a:spLocks noGrp="1" noChangeArrowheads="1"/>
          </p:cNvSpPr>
          <p:nvPr>
            <p:ph type="body" sz="half" idx="1"/>
          </p:nvPr>
        </p:nvSpPr>
        <p:spPr>
          <a:xfrm>
            <a:off x="250825" y="1557338"/>
            <a:ext cx="8497888" cy="1187450"/>
          </a:xfrm>
        </p:spPr>
        <p:txBody>
          <a:bodyPr/>
          <a:lstStyle/>
          <a:p>
            <a:pPr marL="0" indent="0">
              <a:buFont typeface="Arial" pitchFamily="34" charset="0"/>
              <a:buNone/>
            </a:pPr>
            <a:r>
              <a:rPr lang="en-GB" b="1"/>
              <a:t>Change (between insulation and BAU/Ref) in different metrics due to renovation (= </a:t>
            </a:r>
            <a:r>
              <a:rPr lang="en-GB" b="1" i="1">
                <a:solidFill>
                  <a:srgbClr val="ED3335"/>
                </a:solidFill>
              </a:rPr>
              <a:t>additional</a:t>
            </a:r>
            <a:r>
              <a:rPr lang="en-GB" b="1"/>
              <a:t> DALYs and damage costs)</a:t>
            </a:r>
            <a:br>
              <a:rPr lang="en-GB" b="1"/>
            </a:br>
            <a:r>
              <a:rPr lang="en-GB" b="1"/>
              <a:t>(effects due to ETS might be overestimated)</a:t>
            </a:r>
          </a:p>
        </p:txBody>
      </p:sp>
      <p:sp>
        <p:nvSpPr>
          <p:cNvPr id="565294" name="Line 46"/>
          <p:cNvSpPr>
            <a:spLocks noChangeShapeType="1"/>
          </p:cNvSpPr>
          <p:nvPr/>
        </p:nvSpPr>
        <p:spPr bwMode="auto">
          <a:xfrm>
            <a:off x="160338" y="1412875"/>
            <a:ext cx="8856662" cy="0"/>
          </a:xfrm>
          <a:prstGeom prst="line">
            <a:avLst/>
          </a:prstGeom>
          <a:noFill/>
          <a:ln w="190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535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886" y="2852936"/>
            <a:ext cx="8327570" cy="36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noFill/>
          <a:ln/>
        </p:spPr>
        <p:txBody>
          <a:bodyPr/>
          <a:lstStyle/>
          <a:p>
            <a:r>
              <a:rPr lang="de-DE" dirty="0" err="1" smtClean="0"/>
              <a:t>Agriculture</a:t>
            </a:r>
            <a:r>
              <a:rPr lang="de-DE" dirty="0" smtClean="0"/>
              <a:t> 2030</a:t>
            </a:r>
            <a:endParaRPr lang="de-DE" dirty="0"/>
          </a:p>
        </p:txBody>
      </p:sp>
      <p:sp>
        <p:nvSpPr>
          <p:cNvPr id="565251" name="Rectangle 3"/>
          <p:cNvSpPr>
            <a:spLocks noGrp="1" noChangeArrowheads="1"/>
          </p:cNvSpPr>
          <p:nvPr>
            <p:ph type="body" sz="half" idx="1"/>
          </p:nvPr>
        </p:nvSpPr>
        <p:spPr>
          <a:xfrm>
            <a:off x="250825" y="1557338"/>
            <a:ext cx="8497888" cy="892552"/>
          </a:xfrm>
        </p:spPr>
        <p:txBody>
          <a:bodyPr/>
          <a:lstStyle/>
          <a:p>
            <a:pPr marL="0" indent="0">
              <a:buFont typeface="Arial" pitchFamily="34" charset="0"/>
              <a:buNone/>
            </a:pPr>
            <a:r>
              <a:rPr lang="en-GB" b="1" dirty="0" smtClean="0"/>
              <a:t>Reduced cattle scenario:</a:t>
            </a:r>
          </a:p>
          <a:p>
            <a:pPr marL="0" indent="0">
              <a:buFont typeface="Arial" pitchFamily="34" charset="0"/>
              <a:buNone/>
            </a:pPr>
            <a:r>
              <a:rPr lang="en-GB" b="1" dirty="0" smtClean="0"/>
              <a:t>(</a:t>
            </a:r>
            <a:r>
              <a:rPr lang="en-GB" b="1" i="1" dirty="0" smtClean="0">
                <a:solidFill>
                  <a:srgbClr val="ED3335"/>
                </a:solidFill>
              </a:rPr>
              <a:t>additional</a:t>
            </a:r>
            <a:r>
              <a:rPr lang="en-GB" b="1" dirty="0" smtClean="0"/>
              <a:t> </a:t>
            </a:r>
            <a:r>
              <a:rPr lang="en-GB" b="1" dirty="0"/>
              <a:t>DALYs and damage costs</a:t>
            </a:r>
            <a:r>
              <a:rPr lang="en-GB" b="1" dirty="0" smtClean="0"/>
              <a:t>)</a:t>
            </a:r>
            <a:endParaRPr lang="en-GB" b="1" dirty="0"/>
          </a:p>
        </p:txBody>
      </p:sp>
      <p:sp>
        <p:nvSpPr>
          <p:cNvPr id="565294" name="Line 46"/>
          <p:cNvSpPr>
            <a:spLocks noChangeShapeType="1"/>
          </p:cNvSpPr>
          <p:nvPr/>
        </p:nvSpPr>
        <p:spPr bwMode="auto">
          <a:xfrm>
            <a:off x="160338" y="1412875"/>
            <a:ext cx="8856662" cy="0"/>
          </a:xfrm>
          <a:prstGeom prst="line">
            <a:avLst/>
          </a:prstGeom>
          <a:noFill/>
          <a:ln w="19050">
            <a:solidFill>
              <a:srgbClr val="00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2309380461"/>
              </p:ext>
            </p:extLst>
          </p:nvPr>
        </p:nvGraphicFramePr>
        <p:xfrm>
          <a:off x="2195736" y="2924944"/>
          <a:ext cx="4555681" cy="2661920"/>
        </p:xfrm>
        <a:graphic>
          <a:graphicData uri="http://schemas.openxmlformats.org/drawingml/2006/table">
            <a:tbl>
              <a:tblPr firstRow="1" bandRow="1">
                <a:tableStyleId>{5C22544A-7EE6-4342-B048-85BDC9FD1C3A}</a:tableStyleId>
              </a:tblPr>
              <a:tblGrid>
                <a:gridCol w="2539457"/>
                <a:gridCol w="2016224"/>
              </a:tblGrid>
              <a:tr h="370840">
                <a:tc>
                  <a:txBody>
                    <a:bodyPr/>
                    <a:lstStyle/>
                    <a:p>
                      <a:r>
                        <a:rPr lang="de-DE" dirty="0" err="1" smtClean="0"/>
                        <a:t>Policy</a:t>
                      </a:r>
                      <a:r>
                        <a:rPr lang="de-DE" dirty="0" smtClean="0"/>
                        <a:t> vs.</a:t>
                      </a:r>
                      <a:r>
                        <a:rPr lang="de-DE" baseline="0" dirty="0" smtClean="0"/>
                        <a:t> </a:t>
                      </a:r>
                      <a:r>
                        <a:rPr lang="de-DE" dirty="0" smtClean="0"/>
                        <a:t>BAU</a:t>
                      </a:r>
                      <a:endParaRPr lang="de-DE" dirty="0"/>
                    </a:p>
                  </a:txBody>
                  <a:tcPr/>
                </a:tc>
                <a:tc>
                  <a:txBody>
                    <a:bodyPr/>
                    <a:lstStyle/>
                    <a:p>
                      <a:pPr algn="r"/>
                      <a:r>
                        <a:rPr lang="de-DE" dirty="0" smtClean="0"/>
                        <a:t>2030</a:t>
                      </a:r>
                      <a:endParaRPr lang="de-DE" dirty="0"/>
                    </a:p>
                  </a:txBody>
                  <a:tcPr/>
                </a:tc>
              </a:tr>
              <a:tr h="370840">
                <a:tc>
                  <a:txBody>
                    <a:bodyPr/>
                    <a:lstStyle/>
                    <a:p>
                      <a:r>
                        <a:rPr lang="de-DE" dirty="0" err="1" smtClean="0"/>
                        <a:t>Avoided</a:t>
                      </a:r>
                      <a:r>
                        <a:rPr lang="de-DE" dirty="0" smtClean="0"/>
                        <a:t> CO</a:t>
                      </a:r>
                      <a:r>
                        <a:rPr lang="de-DE" baseline="-25000" dirty="0" smtClean="0"/>
                        <a:t>2</a:t>
                      </a:r>
                      <a:r>
                        <a:rPr lang="de-DE" baseline="0" dirty="0" smtClean="0"/>
                        <a:t>-equ. [</a:t>
                      </a:r>
                      <a:r>
                        <a:rPr lang="de-DE" baseline="0" dirty="0" err="1" smtClean="0"/>
                        <a:t>kt</a:t>
                      </a:r>
                      <a:r>
                        <a:rPr lang="de-DE" baseline="0" dirty="0" smtClean="0"/>
                        <a:t>]</a:t>
                      </a:r>
                      <a:endParaRPr lang="de-DE" dirty="0"/>
                    </a:p>
                  </a:txBody>
                  <a:tcPr/>
                </a:tc>
                <a:tc>
                  <a:txBody>
                    <a:bodyPr/>
                    <a:lstStyle/>
                    <a:p>
                      <a:pPr algn="r"/>
                      <a:r>
                        <a:rPr lang="de-DE" dirty="0" smtClean="0"/>
                        <a:t>13,000</a:t>
                      </a:r>
                      <a:endParaRPr lang="de-DE" dirty="0"/>
                    </a:p>
                  </a:txBody>
                  <a:tcPr/>
                </a:tc>
              </a:tr>
              <a:tr h="370840">
                <a:tc>
                  <a:txBody>
                    <a:bodyPr/>
                    <a:lstStyle/>
                    <a:p>
                      <a:r>
                        <a:rPr lang="de-DE" dirty="0" smtClean="0"/>
                        <a:t>Additional</a:t>
                      </a:r>
                      <a:r>
                        <a:rPr lang="de-DE" baseline="0" dirty="0" smtClean="0"/>
                        <a:t> </a:t>
                      </a:r>
                      <a:r>
                        <a:rPr lang="de-DE" baseline="0" dirty="0" err="1" smtClean="0"/>
                        <a:t>d</a:t>
                      </a:r>
                      <a:r>
                        <a:rPr lang="de-DE" dirty="0" err="1" smtClean="0"/>
                        <a:t>amage</a:t>
                      </a:r>
                      <a:r>
                        <a:rPr lang="de-DE" dirty="0" smtClean="0"/>
                        <a:t> </a:t>
                      </a:r>
                      <a:r>
                        <a:rPr lang="de-DE" dirty="0" err="1" smtClean="0"/>
                        <a:t>costs</a:t>
                      </a:r>
                      <a:r>
                        <a:rPr lang="de-DE" dirty="0" smtClean="0"/>
                        <a:t> [</a:t>
                      </a:r>
                      <a:r>
                        <a:rPr lang="de-DE" dirty="0" err="1" smtClean="0"/>
                        <a:t>million</a:t>
                      </a:r>
                      <a:r>
                        <a:rPr lang="de-DE" baseline="0" dirty="0" smtClean="0"/>
                        <a:t> EUR</a:t>
                      </a:r>
                      <a:r>
                        <a:rPr lang="de-DE" baseline="-25000" dirty="0" smtClean="0"/>
                        <a:t>2010</a:t>
                      </a:r>
                      <a:r>
                        <a:rPr lang="de-DE" baseline="0" dirty="0" smtClean="0"/>
                        <a:t>]</a:t>
                      </a:r>
                      <a:endParaRPr lang="de-DE" dirty="0"/>
                    </a:p>
                  </a:txBody>
                  <a:tcPr/>
                </a:tc>
                <a:tc>
                  <a:txBody>
                    <a:bodyPr/>
                    <a:lstStyle/>
                    <a:p>
                      <a:pPr algn="r"/>
                      <a:r>
                        <a:rPr lang="de-DE" dirty="0" smtClean="0"/>
                        <a:t>6,000</a:t>
                      </a:r>
                      <a:endParaRPr lang="de-DE" dirty="0"/>
                    </a:p>
                  </a:txBody>
                  <a:tcPr/>
                </a:tc>
              </a:tr>
              <a:tr h="370840">
                <a:tc>
                  <a:txBody>
                    <a:bodyPr/>
                    <a:lstStyle/>
                    <a:p>
                      <a:r>
                        <a:rPr lang="de-DE" dirty="0" smtClean="0"/>
                        <a:t>Add. EUR / t</a:t>
                      </a:r>
                      <a:r>
                        <a:rPr lang="de-DE" baseline="0" dirty="0" smtClean="0"/>
                        <a:t> </a:t>
                      </a:r>
                      <a:r>
                        <a:rPr lang="de-DE" baseline="0" dirty="0" err="1" smtClean="0"/>
                        <a:t>avoided</a:t>
                      </a:r>
                      <a:r>
                        <a:rPr lang="de-DE" baseline="0" dirty="0" smtClean="0"/>
                        <a:t> CO</a:t>
                      </a:r>
                      <a:r>
                        <a:rPr lang="de-DE" baseline="-25000" dirty="0" smtClean="0"/>
                        <a:t>2</a:t>
                      </a:r>
                      <a:r>
                        <a:rPr lang="de-DE" baseline="0" dirty="0" smtClean="0"/>
                        <a:t>-equ.</a:t>
                      </a:r>
                      <a:endParaRPr lang="de-DE" dirty="0"/>
                    </a:p>
                  </a:txBody>
                  <a:tcPr/>
                </a:tc>
                <a:tc>
                  <a:txBody>
                    <a:bodyPr/>
                    <a:lstStyle/>
                    <a:p>
                      <a:pPr algn="r"/>
                      <a:r>
                        <a:rPr lang="de-DE" dirty="0" smtClean="0"/>
                        <a:t>460</a:t>
                      </a:r>
                      <a:endParaRPr lang="de-DE"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Add. </a:t>
                      </a:r>
                      <a:r>
                        <a:rPr lang="de-DE" dirty="0" err="1" smtClean="0"/>
                        <a:t>mDALY</a:t>
                      </a:r>
                      <a:r>
                        <a:rPr lang="de-DE" dirty="0" smtClean="0"/>
                        <a:t> / t</a:t>
                      </a:r>
                      <a:r>
                        <a:rPr lang="de-DE" baseline="0" dirty="0" smtClean="0"/>
                        <a:t> </a:t>
                      </a:r>
                      <a:r>
                        <a:rPr lang="de-DE" baseline="0" dirty="0" err="1" smtClean="0"/>
                        <a:t>avoided</a:t>
                      </a:r>
                      <a:r>
                        <a:rPr lang="de-DE" baseline="0" dirty="0" smtClean="0"/>
                        <a:t> CO</a:t>
                      </a:r>
                      <a:r>
                        <a:rPr lang="de-DE" baseline="-25000" dirty="0" smtClean="0"/>
                        <a:t>2</a:t>
                      </a:r>
                      <a:r>
                        <a:rPr lang="de-DE" baseline="0" dirty="0" smtClean="0"/>
                        <a:t>-equ.</a:t>
                      </a:r>
                      <a:endParaRPr lang="de-DE" dirty="0" smtClean="0"/>
                    </a:p>
                  </a:txBody>
                  <a:tcPr/>
                </a:tc>
                <a:tc>
                  <a:txBody>
                    <a:bodyPr/>
                    <a:lstStyle/>
                    <a:p>
                      <a:pPr algn="r"/>
                      <a:r>
                        <a:rPr lang="de-DE" dirty="0" smtClean="0"/>
                        <a:t>8</a:t>
                      </a:r>
                      <a:endParaRPr lang="de-DE" dirty="0"/>
                    </a:p>
                  </a:txBody>
                  <a:tcPr/>
                </a:tc>
              </a:tr>
            </a:tbl>
          </a:graphicData>
        </a:graphic>
      </p:graphicFrame>
    </p:spTree>
    <p:extLst>
      <p:ext uri="{BB962C8B-B14F-4D97-AF65-F5344CB8AC3E}">
        <p14:creationId xmlns:p14="http://schemas.microsoft.com/office/powerpoint/2010/main" val="6949672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Foliennummernplatzhalter 3"/>
          <p:cNvSpPr txBox="1">
            <a:spLocks noGrp="1"/>
          </p:cNvSpPr>
          <p:nvPr/>
        </p:nvSpPr>
        <p:spPr bwMode="auto">
          <a:xfrm>
            <a:off x="8172450" y="6596063"/>
            <a:ext cx="539750" cy="261937"/>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28659C2B-BD44-49AA-A00E-1882C0E7C1C1}" type="slidenum">
              <a:rPr lang="de-DE" sz="1200">
                <a:solidFill>
                  <a:schemeClr val="bg1"/>
                </a:solidFill>
              </a:rPr>
              <a:pPr algn="r" eaLnBrk="1" hangingPunct="1"/>
              <a:t>95</a:t>
            </a:fld>
            <a:endParaRPr lang="de-DE" sz="1200">
              <a:solidFill>
                <a:schemeClr val="bg1"/>
              </a:solidFill>
            </a:endParaRPr>
          </a:p>
        </p:txBody>
      </p:sp>
      <p:sp>
        <p:nvSpPr>
          <p:cNvPr id="602115" name="Fußzeilenplatzhalter 4"/>
          <p:cNvSpPr txBox="1">
            <a:spLocks noGrp="1"/>
          </p:cNvSpPr>
          <p:nvPr/>
        </p:nvSpPr>
        <p:spPr bwMode="auto">
          <a:xfrm>
            <a:off x="8640763" y="6596063"/>
            <a:ext cx="503237" cy="261937"/>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r>
              <a:rPr lang="de-DE" sz="1200">
                <a:solidFill>
                  <a:schemeClr val="bg1"/>
                </a:solidFill>
              </a:rPr>
              <a:t>/  5</a:t>
            </a:r>
          </a:p>
        </p:txBody>
      </p:sp>
      <p:sp>
        <p:nvSpPr>
          <p:cNvPr id="602116" name="Rectangle 20"/>
          <p:cNvSpPr txBox="1">
            <a:spLocks noChangeArrowheads="1"/>
          </p:cNvSpPr>
          <p:nvPr/>
        </p:nvSpPr>
        <p:spPr bwMode="auto">
          <a:xfrm>
            <a:off x="250825" y="1484313"/>
            <a:ext cx="871378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89535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lvl="2">
              <a:lnSpc>
                <a:spcPct val="120000"/>
              </a:lnSpc>
              <a:spcBef>
                <a:spcPct val="20000"/>
              </a:spcBef>
              <a:buClr>
                <a:srgbClr val="0066CC"/>
              </a:buClr>
            </a:pPr>
            <a:endParaRPr lang="de-DE"/>
          </a:p>
        </p:txBody>
      </p:sp>
      <p:sp>
        <p:nvSpPr>
          <p:cNvPr id="602117" name="Rectangle 21"/>
          <p:cNvSpPr txBox="1">
            <a:spLocks noChangeArrowheads="1"/>
          </p:cNvSpPr>
          <p:nvPr/>
        </p:nvSpPr>
        <p:spPr bwMode="auto">
          <a:xfrm>
            <a:off x="107505" y="774700"/>
            <a:ext cx="8857108" cy="90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de-DE" sz="3200" dirty="0" err="1" smtClean="0">
                <a:solidFill>
                  <a:srgbClr val="0066CC"/>
                </a:solidFill>
              </a:rPr>
              <a:t>Heat</a:t>
            </a:r>
            <a:r>
              <a:rPr lang="de-DE" sz="3200" dirty="0" smtClean="0">
                <a:solidFill>
                  <a:srgbClr val="0066CC"/>
                </a:solidFill>
              </a:rPr>
              <a:t> stress </a:t>
            </a:r>
            <a:r>
              <a:rPr lang="de-DE" sz="3200" dirty="0" err="1" smtClean="0">
                <a:solidFill>
                  <a:srgbClr val="0066CC"/>
                </a:solidFill>
              </a:rPr>
              <a:t>adaptation</a:t>
            </a:r>
            <a:r>
              <a:rPr lang="de-DE" sz="3200" dirty="0" smtClean="0">
                <a:solidFill>
                  <a:srgbClr val="0066CC"/>
                </a:solidFill>
              </a:rPr>
              <a:t> </a:t>
            </a:r>
            <a:r>
              <a:rPr lang="de-DE" sz="3200" dirty="0" err="1" smtClean="0">
                <a:solidFill>
                  <a:srgbClr val="0066CC"/>
                </a:solidFill>
              </a:rPr>
              <a:t>policies</a:t>
            </a:r>
            <a:r>
              <a:rPr lang="de-DE" sz="3200" dirty="0" smtClean="0">
                <a:solidFill>
                  <a:srgbClr val="0066CC"/>
                </a:solidFill>
              </a:rPr>
              <a:t>: </a:t>
            </a:r>
            <a:r>
              <a:rPr lang="de-DE" sz="3200" b="1" dirty="0" err="1" smtClean="0">
                <a:solidFill>
                  <a:srgbClr val="0066CC"/>
                </a:solidFill>
              </a:rPr>
              <a:t>avoided</a:t>
            </a:r>
            <a:r>
              <a:rPr lang="de-DE" sz="3200" dirty="0" smtClean="0">
                <a:solidFill>
                  <a:srgbClr val="0066CC"/>
                </a:solidFill>
              </a:rPr>
              <a:t> DALYs</a:t>
            </a:r>
            <a:endParaRPr lang="de-DE" sz="3200" dirty="0">
              <a:solidFill>
                <a:srgbClr val="0066CC"/>
              </a:solidFill>
            </a:endParaRPr>
          </a:p>
        </p:txBody>
      </p:sp>
      <p:graphicFrame>
        <p:nvGraphicFramePr>
          <p:cNvPr id="8" name="Group 64"/>
          <p:cNvGraphicFramePr>
            <a:graphicFrameLocks/>
          </p:cNvGraphicFramePr>
          <p:nvPr>
            <p:extLst>
              <p:ext uri="{D42A27DB-BD31-4B8C-83A1-F6EECF244321}">
                <p14:modId xmlns:p14="http://schemas.microsoft.com/office/powerpoint/2010/main" val="1824882022"/>
              </p:ext>
            </p:extLst>
          </p:nvPr>
        </p:nvGraphicFramePr>
        <p:xfrm>
          <a:off x="250825" y="1709005"/>
          <a:ext cx="8613942" cy="4718324"/>
        </p:xfrm>
        <a:graphic>
          <a:graphicData uri="http://schemas.openxmlformats.org/drawingml/2006/table">
            <a:tbl>
              <a:tblPr/>
              <a:tblGrid>
                <a:gridCol w="1800895"/>
                <a:gridCol w="2376264"/>
                <a:gridCol w="2277647"/>
                <a:gridCol w="2159136"/>
              </a:tblGrid>
              <a:tr h="554029">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endParaRPr kumimoji="0" lang="de-DE" sz="2000" b="1"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dirty="0" smtClean="0">
                          <a:ln>
                            <a:noFill/>
                          </a:ln>
                          <a:solidFill>
                            <a:schemeClr val="tx1"/>
                          </a:solidFill>
                          <a:effectLst/>
                          <a:latin typeface="Arial" pitchFamily="34" charset="0"/>
                        </a:rPr>
                        <a:t>2020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dirty="0" smtClean="0">
                          <a:ln>
                            <a:noFill/>
                          </a:ln>
                          <a:solidFill>
                            <a:schemeClr val="tx1"/>
                          </a:solidFill>
                          <a:effectLst/>
                          <a:latin typeface="Arial" pitchFamily="34" charset="0"/>
                        </a:rPr>
                        <a:t>2030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dirty="0" smtClean="0">
                          <a:ln>
                            <a:noFill/>
                          </a:ln>
                          <a:solidFill>
                            <a:schemeClr val="tx1"/>
                          </a:solidFill>
                          <a:effectLst/>
                          <a:latin typeface="Arial" pitchFamily="34" charset="0"/>
                        </a:rPr>
                        <a:t>2050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912813">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defRPr/>
                      </a:pPr>
                      <a:r>
                        <a:rPr kumimoji="0" lang="de-DE" sz="2000" b="1" i="0" u="none" strike="noStrike" cap="none" normalizeH="0" baseline="0" dirty="0" smtClean="0">
                          <a:ln>
                            <a:noFill/>
                          </a:ln>
                          <a:solidFill>
                            <a:schemeClr val="tx1"/>
                          </a:solidFill>
                          <a:effectLst/>
                          <a:latin typeface="Arial" pitchFamily="34" charset="0"/>
                        </a:rPr>
                        <a:t>BAU </a:t>
                      </a:r>
                      <a:r>
                        <a:rPr kumimoji="0" lang="de-DE" sz="2000" b="1" i="0" u="none" strike="noStrike" cap="none" normalizeH="0" baseline="0" dirty="0" err="1" smtClean="0">
                          <a:ln>
                            <a:noFill/>
                          </a:ln>
                          <a:solidFill>
                            <a:schemeClr val="tx1"/>
                          </a:solidFill>
                          <a:effectLst/>
                          <a:latin typeface="Arial" pitchFamily="34" charset="0"/>
                        </a:rPr>
                        <a:t>vegetation</a:t>
                      </a:r>
                      <a:endParaRPr kumimoji="0" lang="de-DE" sz="2000" b="1"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dirty="0" smtClean="0">
                          <a:ln>
                            <a:noFill/>
                          </a:ln>
                          <a:solidFill>
                            <a:schemeClr val="tx1"/>
                          </a:solidFill>
                          <a:effectLst/>
                          <a:latin typeface="Arial" pitchFamily="34" charset="0"/>
                        </a:rPr>
                        <a:t>5,350</a:t>
                      </a:r>
                      <a:br>
                        <a:rPr kumimoji="0" lang="de-DE" sz="2000" b="1" i="0" u="none" strike="noStrike" cap="none" normalizeH="0" baseline="0" dirty="0" smtClean="0">
                          <a:ln>
                            <a:noFill/>
                          </a:ln>
                          <a:solidFill>
                            <a:schemeClr val="tx1"/>
                          </a:solidFill>
                          <a:effectLst/>
                          <a:latin typeface="Arial" pitchFamily="34" charset="0"/>
                        </a:rPr>
                      </a:br>
                      <a:r>
                        <a:rPr kumimoji="0" lang="de-DE" sz="2000" b="1" i="0" u="none" strike="noStrike" cap="none" normalizeH="0" baseline="0" dirty="0" smtClean="0">
                          <a:ln>
                            <a:noFill/>
                          </a:ln>
                          <a:solidFill>
                            <a:schemeClr val="tx1"/>
                          </a:solidFill>
                          <a:effectLst/>
                          <a:latin typeface="Arial" pitchFamily="34" charset="0"/>
                        </a:rPr>
                        <a:t>(494 – 12,254)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cap="none" normalizeH="0" baseline="0" dirty="0" smtClean="0">
                          <a:ln>
                            <a:noFill/>
                          </a:ln>
                          <a:solidFill>
                            <a:schemeClr val="tx1"/>
                          </a:solidFill>
                          <a:effectLst/>
                          <a:latin typeface="Arial" pitchFamily="34" charset="0"/>
                        </a:rPr>
                        <a:t>9,160</a:t>
                      </a:r>
                      <a:br>
                        <a:rPr kumimoji="0" lang="de-DE" sz="2000" b="1" i="0" u="none" strike="noStrike" cap="none" normalizeH="0" baseline="0" dirty="0" smtClean="0">
                          <a:ln>
                            <a:noFill/>
                          </a:ln>
                          <a:solidFill>
                            <a:schemeClr val="tx1"/>
                          </a:solidFill>
                          <a:effectLst/>
                          <a:latin typeface="Arial" pitchFamily="34" charset="0"/>
                        </a:rPr>
                      </a:br>
                      <a:r>
                        <a:rPr kumimoji="0" lang="de-DE" sz="2000" b="1" i="0" u="none" strike="noStrike" cap="none" normalizeH="0" baseline="0" dirty="0" smtClean="0">
                          <a:ln>
                            <a:noFill/>
                          </a:ln>
                          <a:solidFill>
                            <a:schemeClr val="tx1"/>
                          </a:solidFill>
                          <a:effectLst/>
                          <a:latin typeface="Arial" pitchFamily="34" charset="0"/>
                        </a:rPr>
                        <a:t>(842 - 20,931)</a:t>
                      </a:r>
                    </a:p>
                    <a:p>
                      <a:endParaRPr lang="de-DE" sz="20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dirty="0" smtClean="0">
                          <a:ln>
                            <a:noFill/>
                          </a:ln>
                          <a:solidFill>
                            <a:schemeClr val="tx1"/>
                          </a:solidFill>
                          <a:effectLst/>
                          <a:latin typeface="Arial" pitchFamily="34" charset="0"/>
                        </a:rPr>
                        <a:t>15,851</a:t>
                      </a:r>
                      <a:br>
                        <a:rPr kumimoji="0" lang="de-DE" sz="2000" b="1" i="0" u="none" strike="noStrike" cap="none" normalizeH="0" baseline="0" dirty="0" smtClean="0">
                          <a:ln>
                            <a:noFill/>
                          </a:ln>
                          <a:solidFill>
                            <a:schemeClr val="tx1"/>
                          </a:solidFill>
                          <a:effectLst/>
                          <a:latin typeface="Arial" pitchFamily="34" charset="0"/>
                        </a:rPr>
                      </a:br>
                      <a:r>
                        <a:rPr kumimoji="0" lang="de-DE" sz="2000" b="1" i="0" u="none" strike="noStrike" cap="none" normalizeH="0" baseline="0" dirty="0" smtClean="0">
                          <a:ln>
                            <a:noFill/>
                          </a:ln>
                          <a:solidFill>
                            <a:schemeClr val="tx1"/>
                          </a:solidFill>
                          <a:effectLst/>
                          <a:latin typeface="Arial" pitchFamily="34" charset="0"/>
                        </a:rPr>
                        <a:t>(1,536 – 36,460)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1225">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dirty="0" smtClean="0">
                          <a:ln>
                            <a:noFill/>
                          </a:ln>
                          <a:solidFill>
                            <a:schemeClr val="tx1"/>
                          </a:solidFill>
                          <a:effectLst/>
                          <a:latin typeface="Arial" pitchFamily="34" charset="0"/>
                        </a:rPr>
                        <a:t>BAU </a:t>
                      </a:r>
                      <a:br>
                        <a:rPr kumimoji="0" lang="de-DE" sz="2000" b="1" i="0" u="none" strike="noStrike" cap="none" normalizeH="0" baseline="0" dirty="0" smtClean="0">
                          <a:ln>
                            <a:noFill/>
                          </a:ln>
                          <a:solidFill>
                            <a:schemeClr val="tx1"/>
                          </a:solidFill>
                          <a:effectLst/>
                          <a:latin typeface="Arial" pitchFamily="34" charset="0"/>
                        </a:rPr>
                      </a:br>
                      <a:r>
                        <a:rPr kumimoji="0" lang="de-DE" sz="2000" b="1" i="0" u="none" strike="noStrike" cap="none" normalizeH="0" baseline="0" dirty="0" err="1" smtClean="0">
                          <a:ln>
                            <a:noFill/>
                          </a:ln>
                          <a:solidFill>
                            <a:schemeClr val="tx1"/>
                          </a:solidFill>
                          <a:effectLst/>
                          <a:latin typeface="Arial" pitchFamily="34" charset="0"/>
                        </a:rPr>
                        <a:t>albedo</a:t>
                      </a:r>
                      <a:endParaRPr kumimoji="0" lang="de-DE" sz="2000" b="1"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dirty="0" smtClean="0">
                          <a:ln>
                            <a:noFill/>
                          </a:ln>
                          <a:solidFill>
                            <a:schemeClr val="tx1"/>
                          </a:solidFill>
                          <a:effectLst/>
                          <a:latin typeface="Arial" pitchFamily="34" charset="0"/>
                        </a:rPr>
                        <a:t>14,266</a:t>
                      </a:r>
                      <a:br>
                        <a:rPr kumimoji="0" lang="de-DE" sz="2000" b="1" i="0" u="none" strike="noStrike" cap="none" normalizeH="0" baseline="0" dirty="0" smtClean="0">
                          <a:ln>
                            <a:noFill/>
                          </a:ln>
                          <a:solidFill>
                            <a:schemeClr val="tx1"/>
                          </a:solidFill>
                          <a:effectLst/>
                          <a:latin typeface="Arial" pitchFamily="34" charset="0"/>
                        </a:rPr>
                      </a:br>
                      <a:r>
                        <a:rPr kumimoji="0" lang="de-DE" sz="2000" b="1" i="0" u="none" strike="noStrike" cap="none" normalizeH="0" baseline="0" dirty="0" smtClean="0">
                          <a:ln>
                            <a:noFill/>
                          </a:ln>
                          <a:solidFill>
                            <a:schemeClr val="tx1"/>
                          </a:solidFill>
                          <a:effectLst/>
                          <a:latin typeface="Arial" pitchFamily="34" charset="0"/>
                        </a:rPr>
                        <a:t>(1,315 – 32,717)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cap="none" normalizeH="0" baseline="0" dirty="0" smtClean="0">
                          <a:ln>
                            <a:noFill/>
                          </a:ln>
                          <a:solidFill>
                            <a:schemeClr val="tx1"/>
                          </a:solidFill>
                          <a:effectLst/>
                          <a:latin typeface="Arial" pitchFamily="34" charset="0"/>
                        </a:rPr>
                        <a:t>23,888</a:t>
                      </a:r>
                      <a:br>
                        <a:rPr kumimoji="0" lang="de-DE" sz="2000" b="1" i="0" u="none" strike="noStrike" cap="none" normalizeH="0" baseline="0" dirty="0" smtClean="0">
                          <a:ln>
                            <a:noFill/>
                          </a:ln>
                          <a:solidFill>
                            <a:schemeClr val="tx1"/>
                          </a:solidFill>
                          <a:effectLst/>
                          <a:latin typeface="Arial" pitchFamily="34" charset="0"/>
                        </a:rPr>
                      </a:br>
                      <a:r>
                        <a:rPr kumimoji="0" lang="de-DE" sz="2000" b="1" i="0" u="none" strike="noStrike" cap="none" normalizeH="0" baseline="0" dirty="0" smtClean="0">
                          <a:ln>
                            <a:noFill/>
                          </a:ln>
                          <a:solidFill>
                            <a:schemeClr val="tx1"/>
                          </a:solidFill>
                          <a:effectLst/>
                          <a:latin typeface="Arial" pitchFamily="34" charset="0"/>
                        </a:rPr>
                        <a:t>(2,199 – 54,238)</a:t>
                      </a:r>
                    </a:p>
                    <a:p>
                      <a:endParaRPr lang="de-DE" sz="20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dirty="0" smtClean="0">
                          <a:ln>
                            <a:noFill/>
                          </a:ln>
                          <a:solidFill>
                            <a:schemeClr val="tx1"/>
                          </a:solidFill>
                          <a:effectLst/>
                          <a:latin typeface="Arial" pitchFamily="34" charset="0"/>
                        </a:rPr>
                        <a:t>40,258</a:t>
                      </a:r>
                      <a:br>
                        <a:rPr kumimoji="0" lang="de-DE" sz="2000" b="1" i="0" u="none" strike="noStrike" cap="none" normalizeH="0" baseline="0" dirty="0" smtClean="0">
                          <a:ln>
                            <a:noFill/>
                          </a:ln>
                          <a:solidFill>
                            <a:schemeClr val="tx1"/>
                          </a:solidFill>
                          <a:effectLst/>
                          <a:latin typeface="Arial" pitchFamily="34" charset="0"/>
                        </a:rPr>
                      </a:br>
                      <a:r>
                        <a:rPr kumimoji="0" lang="de-DE" sz="2000" b="1" i="0" u="none" strike="noStrike" cap="none" normalizeH="0" baseline="0" dirty="0" smtClean="0">
                          <a:ln>
                            <a:noFill/>
                          </a:ln>
                          <a:solidFill>
                            <a:schemeClr val="tx1"/>
                          </a:solidFill>
                          <a:effectLst/>
                          <a:latin typeface="Arial" pitchFamily="34" charset="0"/>
                        </a:rPr>
                        <a:t>(3,910 – 92,309)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5550">
                <a:tc gridSpan="4">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defRPr/>
                      </a:pPr>
                      <a:endParaRPr kumimoji="0" lang="de-DE" sz="100" b="1"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endParaRPr kumimoji="0" lang="de-DE" sz="1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1225">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defRPr/>
                      </a:pPr>
                      <a:r>
                        <a:rPr kumimoji="0" lang="de-DE" sz="2000" b="1" i="0" u="none" strike="noStrike" cap="none" normalizeH="0" baseline="0" dirty="0" smtClean="0">
                          <a:ln>
                            <a:noFill/>
                          </a:ln>
                          <a:solidFill>
                            <a:schemeClr val="tx1"/>
                          </a:solidFill>
                          <a:effectLst/>
                          <a:latin typeface="Arial" pitchFamily="34" charset="0"/>
                        </a:rPr>
                        <a:t>2° </a:t>
                      </a:r>
                      <a:r>
                        <a:rPr kumimoji="0" lang="de-DE" sz="2000" b="1" i="0" u="none" strike="noStrike" cap="none" normalizeH="0" baseline="0" dirty="0" err="1" smtClean="0">
                          <a:ln>
                            <a:noFill/>
                          </a:ln>
                          <a:solidFill>
                            <a:schemeClr val="tx1"/>
                          </a:solidFill>
                          <a:effectLst/>
                          <a:latin typeface="Arial" pitchFamily="34" charset="0"/>
                        </a:rPr>
                        <a:t>scenario</a:t>
                      </a:r>
                      <a:r>
                        <a:rPr kumimoji="0" lang="de-DE" sz="2000" b="1" i="0" u="none" strike="noStrike" cap="none" normalizeH="0" baseline="0" dirty="0" smtClean="0">
                          <a:ln>
                            <a:noFill/>
                          </a:ln>
                          <a:solidFill>
                            <a:schemeClr val="tx1"/>
                          </a:solidFill>
                          <a:effectLst/>
                          <a:latin typeface="Arial" pitchFamily="34" charset="0"/>
                        </a:rPr>
                        <a:t> </a:t>
                      </a:r>
                      <a:r>
                        <a:rPr kumimoji="0" lang="de-DE" sz="2000" b="1" i="0" u="none" strike="noStrike" cap="none" normalizeH="0" baseline="0" dirty="0" err="1" smtClean="0">
                          <a:ln>
                            <a:noFill/>
                          </a:ln>
                          <a:solidFill>
                            <a:schemeClr val="tx1"/>
                          </a:solidFill>
                          <a:effectLst/>
                          <a:latin typeface="Arial" pitchFamily="34" charset="0"/>
                        </a:rPr>
                        <a:t>vegetation</a:t>
                      </a:r>
                      <a:endParaRPr kumimoji="0" lang="de-DE" sz="2000" b="1"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de-DE" sz="2000" b="1" dirty="0" smtClean="0"/>
                        <a:t>6,093</a:t>
                      </a:r>
                      <a:br>
                        <a:rPr lang="de-DE" sz="2000" b="1" dirty="0" smtClean="0"/>
                      </a:br>
                      <a:r>
                        <a:rPr lang="de-DE" sz="2000" b="1" dirty="0" smtClean="0"/>
                        <a:t>(563 – 14,083)</a:t>
                      </a:r>
                      <a:endParaRPr lang="de-DE" sz="2000" b="1"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de-DE" sz="2000" b="1" dirty="0" smtClean="0"/>
                        <a:t>8,356</a:t>
                      </a:r>
                      <a:br>
                        <a:rPr lang="de-DE" sz="2000" b="1" dirty="0" smtClean="0"/>
                      </a:br>
                      <a:r>
                        <a:rPr lang="de-DE" sz="2000" b="1" dirty="0" smtClean="0"/>
                        <a:t>(767 – 18,907)</a:t>
                      </a:r>
                      <a:endParaRPr lang="de-DE" sz="2000" b="1"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dirty="0" smtClean="0">
                          <a:ln>
                            <a:noFill/>
                          </a:ln>
                          <a:solidFill>
                            <a:schemeClr val="tx1"/>
                          </a:solidFill>
                          <a:effectLst/>
                          <a:latin typeface="Arial" pitchFamily="34" charset="0"/>
                        </a:rPr>
                        <a:t>9,744</a:t>
                      </a:r>
                      <a:br>
                        <a:rPr kumimoji="0" lang="de-DE" sz="2000" b="1" i="0" u="none" strike="noStrike" cap="none" normalizeH="0" baseline="0" dirty="0" smtClean="0">
                          <a:ln>
                            <a:noFill/>
                          </a:ln>
                          <a:solidFill>
                            <a:schemeClr val="tx1"/>
                          </a:solidFill>
                          <a:effectLst/>
                          <a:latin typeface="Arial" pitchFamily="34" charset="0"/>
                        </a:rPr>
                      </a:br>
                      <a:r>
                        <a:rPr kumimoji="0" lang="de-DE" sz="2000" b="1" i="0" u="none" strike="noStrike" cap="none" normalizeH="0" baseline="0" dirty="0" smtClean="0">
                          <a:ln>
                            <a:noFill/>
                          </a:ln>
                          <a:solidFill>
                            <a:schemeClr val="tx1"/>
                          </a:solidFill>
                          <a:effectLst/>
                          <a:latin typeface="Arial" pitchFamily="34" charset="0"/>
                        </a:rPr>
                        <a:t>(858 – 23,146)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1225">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defRPr/>
                      </a:pPr>
                      <a:r>
                        <a:rPr kumimoji="0" lang="de-DE" sz="2000" b="1" i="0" u="none" strike="noStrike" cap="none" normalizeH="0" baseline="0" dirty="0" smtClean="0">
                          <a:ln>
                            <a:noFill/>
                          </a:ln>
                          <a:solidFill>
                            <a:schemeClr val="tx1"/>
                          </a:solidFill>
                          <a:effectLst/>
                          <a:latin typeface="Arial" pitchFamily="34" charset="0"/>
                        </a:rPr>
                        <a:t>2° </a:t>
                      </a:r>
                      <a:r>
                        <a:rPr kumimoji="0" lang="de-DE" sz="2000" b="1" i="0" u="none" strike="noStrike" cap="none" normalizeH="0" baseline="0" dirty="0" err="1" smtClean="0">
                          <a:ln>
                            <a:noFill/>
                          </a:ln>
                          <a:solidFill>
                            <a:schemeClr val="tx1"/>
                          </a:solidFill>
                          <a:effectLst/>
                          <a:latin typeface="Arial" pitchFamily="34" charset="0"/>
                        </a:rPr>
                        <a:t>scenario</a:t>
                      </a:r>
                      <a:r>
                        <a:rPr kumimoji="0" lang="de-DE" sz="2000" b="1" i="0" u="none" strike="noStrike" cap="none" normalizeH="0" baseline="0" dirty="0" smtClean="0">
                          <a:ln>
                            <a:noFill/>
                          </a:ln>
                          <a:solidFill>
                            <a:schemeClr val="tx1"/>
                          </a:solidFill>
                          <a:effectLst/>
                          <a:latin typeface="Arial" pitchFamily="34" charset="0"/>
                        </a:rPr>
                        <a:t> </a:t>
                      </a:r>
                      <a:r>
                        <a:rPr kumimoji="0" lang="de-DE" sz="2000" b="1" i="0" u="none" strike="noStrike" cap="none" normalizeH="0" baseline="0" dirty="0" err="1" smtClean="0">
                          <a:ln>
                            <a:noFill/>
                          </a:ln>
                          <a:solidFill>
                            <a:schemeClr val="tx1"/>
                          </a:solidFill>
                          <a:effectLst/>
                          <a:latin typeface="Arial" pitchFamily="34" charset="0"/>
                        </a:rPr>
                        <a:t>albedo</a:t>
                      </a:r>
                      <a:endParaRPr kumimoji="0" lang="de-DE" sz="2000" b="1"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b="1" dirty="0" smtClean="0"/>
                        <a:t>15,805</a:t>
                      </a:r>
                      <a:br>
                        <a:rPr lang="de-DE" sz="2000" b="1" dirty="0" smtClean="0"/>
                      </a:br>
                      <a:r>
                        <a:rPr lang="de-DE" sz="2000" b="1" dirty="0" smtClean="0"/>
                        <a:t>(1,458 – 36,493)</a:t>
                      </a:r>
                    </a:p>
                    <a:p>
                      <a:endParaRPr lang="de-DE" sz="2000" b="1"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de-DE" sz="2000" b="1" dirty="0" smtClean="0"/>
                        <a:t>21,142</a:t>
                      </a:r>
                      <a:br>
                        <a:rPr lang="de-DE" sz="2000" b="1" dirty="0" smtClean="0"/>
                      </a:br>
                      <a:r>
                        <a:rPr lang="de-DE" sz="2000" b="1" dirty="0" smtClean="0"/>
                        <a:t>(1,926 – 48,154)</a:t>
                      </a:r>
                      <a:endParaRPr lang="de-DE" sz="2000" b="1"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rgbClr val="0066CC"/>
                        </a:buClr>
                        <a:buSzTx/>
                        <a:buFont typeface="Arial" pitchFamily="34" charset="0"/>
                        <a:buNone/>
                        <a:tabLst/>
                      </a:pPr>
                      <a:r>
                        <a:rPr kumimoji="0" lang="de-DE" sz="2000" b="1" i="0" u="none" strike="noStrike" cap="none" normalizeH="0" baseline="0" dirty="0" smtClean="0">
                          <a:ln>
                            <a:noFill/>
                          </a:ln>
                          <a:solidFill>
                            <a:schemeClr val="tx1"/>
                          </a:solidFill>
                          <a:effectLst/>
                          <a:latin typeface="Arial" pitchFamily="34" charset="0"/>
                        </a:rPr>
                        <a:t>25,120</a:t>
                      </a:r>
                      <a:br>
                        <a:rPr kumimoji="0" lang="de-DE" sz="2000" b="1" i="0" u="none" strike="noStrike" cap="none" normalizeH="0" baseline="0" dirty="0" smtClean="0">
                          <a:ln>
                            <a:noFill/>
                          </a:ln>
                          <a:solidFill>
                            <a:schemeClr val="tx1"/>
                          </a:solidFill>
                          <a:effectLst/>
                          <a:latin typeface="Arial" pitchFamily="34" charset="0"/>
                        </a:rPr>
                      </a:br>
                      <a:r>
                        <a:rPr kumimoji="0" lang="de-DE" sz="2000" b="1" i="0" u="none" strike="noStrike" cap="none" normalizeH="0" baseline="0" dirty="0" smtClean="0">
                          <a:ln>
                            <a:noFill/>
                          </a:ln>
                          <a:solidFill>
                            <a:schemeClr val="tx1"/>
                          </a:solidFill>
                          <a:effectLst/>
                          <a:latin typeface="Arial" pitchFamily="34" charset="0"/>
                        </a:rPr>
                        <a:t>(2,219 – 58,727)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340780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Foliennummernplatzhalter 3"/>
          <p:cNvSpPr txBox="1">
            <a:spLocks noGrp="1"/>
          </p:cNvSpPr>
          <p:nvPr/>
        </p:nvSpPr>
        <p:spPr bwMode="auto">
          <a:xfrm>
            <a:off x="8172450" y="6596063"/>
            <a:ext cx="539750" cy="261937"/>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28659C2B-BD44-49AA-A00E-1882C0E7C1C1}" type="slidenum">
              <a:rPr lang="de-DE" sz="1200">
                <a:solidFill>
                  <a:schemeClr val="bg1"/>
                </a:solidFill>
              </a:rPr>
              <a:pPr algn="r" eaLnBrk="1" hangingPunct="1"/>
              <a:t>96</a:t>
            </a:fld>
            <a:endParaRPr lang="de-DE" sz="1200">
              <a:solidFill>
                <a:schemeClr val="bg1"/>
              </a:solidFill>
            </a:endParaRPr>
          </a:p>
        </p:txBody>
      </p:sp>
      <p:sp>
        <p:nvSpPr>
          <p:cNvPr id="602115" name="Fußzeilenplatzhalter 4"/>
          <p:cNvSpPr txBox="1">
            <a:spLocks noGrp="1"/>
          </p:cNvSpPr>
          <p:nvPr/>
        </p:nvSpPr>
        <p:spPr bwMode="auto">
          <a:xfrm>
            <a:off x="8640763" y="6596063"/>
            <a:ext cx="503237" cy="261937"/>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r>
              <a:rPr lang="de-DE" sz="1200">
                <a:solidFill>
                  <a:schemeClr val="bg1"/>
                </a:solidFill>
              </a:rPr>
              <a:t>/  5</a:t>
            </a:r>
          </a:p>
        </p:txBody>
      </p:sp>
      <p:sp>
        <p:nvSpPr>
          <p:cNvPr id="602116" name="Rectangle 20"/>
          <p:cNvSpPr txBox="1">
            <a:spLocks noChangeArrowheads="1"/>
          </p:cNvSpPr>
          <p:nvPr/>
        </p:nvSpPr>
        <p:spPr bwMode="auto">
          <a:xfrm>
            <a:off x="250825" y="1484313"/>
            <a:ext cx="871378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89535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lvl="2">
              <a:lnSpc>
                <a:spcPct val="120000"/>
              </a:lnSpc>
              <a:spcBef>
                <a:spcPct val="20000"/>
              </a:spcBef>
              <a:buClr>
                <a:srgbClr val="0066CC"/>
              </a:buClr>
            </a:pPr>
            <a:endParaRPr lang="de-DE"/>
          </a:p>
        </p:txBody>
      </p:sp>
      <p:sp>
        <p:nvSpPr>
          <p:cNvPr id="602117" name="Rectangle 21"/>
          <p:cNvSpPr txBox="1">
            <a:spLocks noChangeArrowheads="1"/>
          </p:cNvSpPr>
          <p:nvPr/>
        </p:nvSpPr>
        <p:spPr bwMode="auto">
          <a:xfrm>
            <a:off x="376074" y="774700"/>
            <a:ext cx="8424862"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de-DE" sz="3200" dirty="0" smtClean="0">
                <a:solidFill>
                  <a:srgbClr val="0066CC"/>
                </a:solidFill>
              </a:rPr>
              <a:t>Single </a:t>
            </a:r>
            <a:r>
              <a:rPr lang="de-DE" sz="3200" dirty="0" err="1" smtClean="0">
                <a:solidFill>
                  <a:srgbClr val="0066CC"/>
                </a:solidFill>
              </a:rPr>
              <a:t>measures</a:t>
            </a:r>
            <a:r>
              <a:rPr lang="de-DE" sz="3200" dirty="0" smtClean="0">
                <a:solidFill>
                  <a:srgbClr val="0066CC"/>
                </a:solidFill>
              </a:rPr>
              <a:t> </a:t>
            </a:r>
            <a:r>
              <a:rPr lang="de-DE" sz="3200" dirty="0" err="1" smtClean="0">
                <a:solidFill>
                  <a:srgbClr val="0066CC"/>
                </a:solidFill>
              </a:rPr>
              <a:t>traffic</a:t>
            </a:r>
            <a:r>
              <a:rPr lang="de-DE" sz="3200" dirty="0" smtClean="0">
                <a:solidFill>
                  <a:srgbClr val="0066CC"/>
                </a:solidFill>
              </a:rPr>
              <a:t> 2020</a:t>
            </a:r>
            <a:endParaRPr lang="de-DE" sz="3200" dirty="0">
              <a:solidFill>
                <a:srgbClr val="0066CC"/>
              </a:solidFill>
            </a:endParaRPr>
          </a:p>
        </p:txBody>
      </p:sp>
      <p:graphicFrame>
        <p:nvGraphicFramePr>
          <p:cNvPr id="7" name="Diagramm 6"/>
          <p:cNvGraphicFramePr>
            <a:graphicFrameLocks/>
          </p:cNvGraphicFramePr>
          <p:nvPr>
            <p:extLst>
              <p:ext uri="{D42A27DB-BD31-4B8C-83A1-F6EECF244321}">
                <p14:modId xmlns:p14="http://schemas.microsoft.com/office/powerpoint/2010/main" val="3203029707"/>
              </p:ext>
            </p:extLst>
          </p:nvPr>
        </p:nvGraphicFramePr>
        <p:xfrm>
          <a:off x="811842" y="1681956"/>
          <a:ext cx="7553325" cy="4605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Foliennummernplatzhalter 3"/>
          <p:cNvSpPr txBox="1">
            <a:spLocks noGrp="1"/>
          </p:cNvSpPr>
          <p:nvPr/>
        </p:nvSpPr>
        <p:spPr bwMode="auto">
          <a:xfrm>
            <a:off x="8172450" y="6596063"/>
            <a:ext cx="539750" cy="261937"/>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28659C2B-BD44-49AA-A00E-1882C0E7C1C1}" type="slidenum">
              <a:rPr lang="de-DE" sz="1200">
                <a:solidFill>
                  <a:schemeClr val="bg1"/>
                </a:solidFill>
              </a:rPr>
              <a:pPr algn="r" eaLnBrk="1" hangingPunct="1"/>
              <a:t>97</a:t>
            </a:fld>
            <a:endParaRPr lang="de-DE" sz="1200">
              <a:solidFill>
                <a:schemeClr val="bg1"/>
              </a:solidFill>
            </a:endParaRPr>
          </a:p>
        </p:txBody>
      </p:sp>
      <p:sp>
        <p:nvSpPr>
          <p:cNvPr id="602115" name="Fußzeilenplatzhalter 4"/>
          <p:cNvSpPr txBox="1">
            <a:spLocks noGrp="1"/>
          </p:cNvSpPr>
          <p:nvPr/>
        </p:nvSpPr>
        <p:spPr bwMode="auto">
          <a:xfrm>
            <a:off x="8640763" y="6596063"/>
            <a:ext cx="503237" cy="261937"/>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r>
              <a:rPr lang="de-DE" sz="1200">
                <a:solidFill>
                  <a:schemeClr val="bg1"/>
                </a:solidFill>
              </a:rPr>
              <a:t>/  5</a:t>
            </a:r>
          </a:p>
        </p:txBody>
      </p:sp>
      <p:sp>
        <p:nvSpPr>
          <p:cNvPr id="602116" name="Rectangle 20"/>
          <p:cNvSpPr txBox="1">
            <a:spLocks noChangeArrowheads="1"/>
          </p:cNvSpPr>
          <p:nvPr/>
        </p:nvSpPr>
        <p:spPr bwMode="auto">
          <a:xfrm>
            <a:off x="250825" y="1484313"/>
            <a:ext cx="871378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89535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lvl="2">
              <a:lnSpc>
                <a:spcPct val="120000"/>
              </a:lnSpc>
              <a:spcBef>
                <a:spcPct val="20000"/>
              </a:spcBef>
              <a:buClr>
                <a:srgbClr val="0066CC"/>
              </a:buClr>
            </a:pPr>
            <a:endParaRPr lang="de-DE"/>
          </a:p>
        </p:txBody>
      </p:sp>
      <p:sp>
        <p:nvSpPr>
          <p:cNvPr id="602117" name="Rectangle 21"/>
          <p:cNvSpPr txBox="1">
            <a:spLocks noChangeArrowheads="1"/>
          </p:cNvSpPr>
          <p:nvPr/>
        </p:nvSpPr>
        <p:spPr bwMode="auto">
          <a:xfrm>
            <a:off x="376074" y="774700"/>
            <a:ext cx="8424862"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de-DE" sz="3200" dirty="0" smtClean="0">
                <a:solidFill>
                  <a:srgbClr val="0066CC"/>
                </a:solidFill>
              </a:rPr>
              <a:t>Single </a:t>
            </a:r>
            <a:r>
              <a:rPr lang="de-DE" sz="3200" dirty="0" err="1" smtClean="0">
                <a:solidFill>
                  <a:srgbClr val="0066CC"/>
                </a:solidFill>
              </a:rPr>
              <a:t>measures</a:t>
            </a:r>
            <a:r>
              <a:rPr lang="de-DE" sz="3200" dirty="0" smtClean="0">
                <a:solidFill>
                  <a:srgbClr val="0066CC"/>
                </a:solidFill>
              </a:rPr>
              <a:t> 2020 </a:t>
            </a:r>
            <a:r>
              <a:rPr lang="de-DE" sz="3200" dirty="0" err="1" smtClean="0">
                <a:solidFill>
                  <a:srgbClr val="0066CC"/>
                </a:solidFill>
              </a:rPr>
              <a:t>energy</a:t>
            </a:r>
            <a:r>
              <a:rPr lang="de-DE" sz="3200" dirty="0" smtClean="0">
                <a:solidFill>
                  <a:srgbClr val="0066CC"/>
                </a:solidFill>
              </a:rPr>
              <a:t> </a:t>
            </a:r>
            <a:r>
              <a:rPr lang="de-DE" sz="3200" dirty="0" err="1" smtClean="0">
                <a:solidFill>
                  <a:srgbClr val="0066CC"/>
                </a:solidFill>
              </a:rPr>
              <a:t>sector</a:t>
            </a:r>
            <a:endParaRPr lang="de-DE" sz="3200" dirty="0">
              <a:solidFill>
                <a:srgbClr val="0066CC"/>
              </a:solidFill>
            </a:endParaRPr>
          </a:p>
        </p:txBody>
      </p:sp>
      <p:graphicFrame>
        <p:nvGraphicFramePr>
          <p:cNvPr id="7" name="Diagramm 6"/>
          <p:cNvGraphicFramePr>
            <a:graphicFrameLocks/>
          </p:cNvGraphicFramePr>
          <p:nvPr>
            <p:extLst>
              <p:ext uri="{D42A27DB-BD31-4B8C-83A1-F6EECF244321}">
                <p14:modId xmlns:p14="http://schemas.microsoft.com/office/powerpoint/2010/main" val="2539354493"/>
              </p:ext>
            </p:extLst>
          </p:nvPr>
        </p:nvGraphicFramePr>
        <p:xfrm>
          <a:off x="899592" y="1597818"/>
          <a:ext cx="6840760" cy="4711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613051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Foliennummernplatzhalter 3"/>
          <p:cNvSpPr txBox="1">
            <a:spLocks noGrp="1"/>
          </p:cNvSpPr>
          <p:nvPr/>
        </p:nvSpPr>
        <p:spPr bwMode="auto">
          <a:xfrm>
            <a:off x="8172450" y="6596063"/>
            <a:ext cx="539750" cy="261937"/>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28659C2B-BD44-49AA-A00E-1882C0E7C1C1}" type="slidenum">
              <a:rPr lang="de-DE" sz="1200">
                <a:solidFill>
                  <a:schemeClr val="bg1"/>
                </a:solidFill>
              </a:rPr>
              <a:pPr algn="r" eaLnBrk="1" hangingPunct="1"/>
              <a:t>98</a:t>
            </a:fld>
            <a:endParaRPr lang="de-DE" sz="1200">
              <a:solidFill>
                <a:schemeClr val="bg1"/>
              </a:solidFill>
            </a:endParaRPr>
          </a:p>
        </p:txBody>
      </p:sp>
      <p:sp>
        <p:nvSpPr>
          <p:cNvPr id="602115" name="Fußzeilenplatzhalter 4"/>
          <p:cNvSpPr txBox="1">
            <a:spLocks noGrp="1"/>
          </p:cNvSpPr>
          <p:nvPr/>
        </p:nvSpPr>
        <p:spPr bwMode="auto">
          <a:xfrm>
            <a:off x="8640763" y="6596063"/>
            <a:ext cx="503237" cy="261937"/>
          </a:xfrm>
          <a:prstGeom prst="rect">
            <a:avLst/>
          </a:prstGeom>
          <a:solidFill>
            <a:srgbClr val="00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1" hangingPunct="1"/>
            <a:r>
              <a:rPr lang="de-DE" sz="1200">
                <a:solidFill>
                  <a:schemeClr val="bg1"/>
                </a:solidFill>
              </a:rPr>
              <a:t>/  5</a:t>
            </a:r>
          </a:p>
        </p:txBody>
      </p:sp>
      <p:sp>
        <p:nvSpPr>
          <p:cNvPr id="602116" name="Rectangle 20"/>
          <p:cNvSpPr txBox="1">
            <a:spLocks noChangeArrowheads="1"/>
          </p:cNvSpPr>
          <p:nvPr/>
        </p:nvSpPr>
        <p:spPr bwMode="auto">
          <a:xfrm>
            <a:off x="250825" y="1484313"/>
            <a:ext cx="871378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89535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lvl="2">
              <a:lnSpc>
                <a:spcPct val="120000"/>
              </a:lnSpc>
              <a:spcBef>
                <a:spcPct val="20000"/>
              </a:spcBef>
              <a:buClr>
                <a:srgbClr val="0066CC"/>
              </a:buClr>
            </a:pPr>
            <a:endParaRPr lang="de-DE"/>
          </a:p>
        </p:txBody>
      </p:sp>
      <p:graphicFrame>
        <p:nvGraphicFramePr>
          <p:cNvPr id="7" name="Diagramm 6"/>
          <p:cNvGraphicFramePr>
            <a:graphicFrameLocks noGrp="1"/>
          </p:cNvGraphicFramePr>
          <p:nvPr>
            <p:extLst>
              <p:ext uri="{D42A27DB-BD31-4B8C-83A1-F6EECF244321}">
                <p14:modId xmlns:p14="http://schemas.microsoft.com/office/powerpoint/2010/main" val="3769773514"/>
              </p:ext>
            </p:extLst>
          </p:nvPr>
        </p:nvGraphicFramePr>
        <p:xfrm>
          <a:off x="395536" y="1412776"/>
          <a:ext cx="8046790"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722060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0" y="549275"/>
            <a:ext cx="8424863" cy="503238"/>
          </a:xfrm>
        </p:spPr>
        <p:txBody>
          <a:bodyPr/>
          <a:lstStyle/>
          <a:p>
            <a:r>
              <a:rPr lang="en-GB" sz="2800"/>
              <a:t>Conclusions</a:t>
            </a:r>
          </a:p>
        </p:txBody>
      </p:sp>
      <p:sp>
        <p:nvSpPr>
          <p:cNvPr id="216067" name="Rectangle 3"/>
          <p:cNvSpPr>
            <a:spLocks noGrp="1" noChangeArrowheads="1"/>
          </p:cNvSpPr>
          <p:nvPr>
            <p:ph type="body" idx="1"/>
          </p:nvPr>
        </p:nvSpPr>
        <p:spPr>
          <a:xfrm>
            <a:off x="0" y="1052513"/>
            <a:ext cx="8713788" cy="5418137"/>
          </a:xfrm>
        </p:spPr>
        <p:txBody>
          <a:bodyPr/>
          <a:lstStyle/>
          <a:p>
            <a:pPr lvl="1">
              <a:lnSpc>
                <a:spcPct val="110000"/>
              </a:lnSpc>
            </a:pPr>
            <a:r>
              <a:rPr lang="en-US" sz="2000" b="1"/>
              <a:t>The impact of most climate change mitigation policies on environmental human health is nearly as important as the climate change effects.</a:t>
            </a:r>
          </a:p>
          <a:p>
            <a:pPr lvl="1">
              <a:lnSpc>
                <a:spcPct val="110000"/>
              </a:lnSpc>
            </a:pPr>
            <a:r>
              <a:rPr lang="en-US" sz="2000" b="1"/>
              <a:t>Some policies, especially biomass burning and reducing air exchange rates in  houses, cause quite high additional health impacts</a:t>
            </a:r>
            <a:r>
              <a:rPr lang="de-DE" sz="2000" b="1"/>
              <a:t>.</a:t>
            </a:r>
          </a:p>
          <a:p>
            <a:pPr lvl="1">
              <a:lnSpc>
                <a:spcPct val="110000"/>
              </a:lnSpc>
            </a:pPr>
            <a:r>
              <a:rPr lang="de-DE" sz="2000" b="1"/>
              <a:t>The analysis allows a ranking of stressors in environmental media with regard to overall health impacts:</a:t>
            </a:r>
          </a:p>
          <a:p>
            <a:pPr lvl="1">
              <a:lnSpc>
                <a:spcPct val="110000"/>
              </a:lnSpc>
              <a:buFont typeface="Wingdings" pitchFamily="2" charset="2"/>
              <a:buNone/>
            </a:pPr>
            <a:r>
              <a:rPr lang="de-DE" sz="2000" b="1"/>
              <a:t>	PM (and PM-based ETS) -&gt; noise, radon -&gt; ozone -&gt; mould -&gt; dioxins, heat waves-&gt; pesticides -&gt; PCBs</a:t>
            </a:r>
          </a:p>
          <a:p>
            <a:pPr lvl="1">
              <a:lnSpc>
                <a:spcPct val="110000"/>
              </a:lnSpc>
              <a:buFont typeface="Wingdings" pitchFamily="2" charset="2"/>
              <a:buAutoNum type="romanLcPeriod" startAt="4"/>
            </a:pPr>
            <a:r>
              <a:rPr lang="en-US" sz="2000" b="1"/>
              <a:t>In general: relevant ‘side effects’ will change policy recommendations substantially, should thus be taken into account when making decisions and can be taken into account using the IEHIA methodology</a:t>
            </a:r>
            <a:endParaRPr lang="en-US" sz="2000"/>
          </a:p>
          <a:p>
            <a:pPr lvl="1">
              <a:lnSpc>
                <a:spcPct val="110000"/>
              </a:lnSpc>
              <a:buFont typeface="Wingdings" pitchFamily="2" charset="2"/>
              <a:buNone/>
            </a:pPr>
            <a:r>
              <a:rPr lang="en-US" sz="2000" b="1"/>
              <a:t>More information: </a:t>
            </a:r>
            <a:r>
              <a:rPr lang="en-US" sz="2000" b="1">
                <a:hlinkClick r:id="rId2"/>
              </a:rPr>
              <a:t>www.integrated-assessment.eu</a:t>
            </a:r>
            <a:endParaRPr lang="en-US" sz="2000"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4520</Words>
  <Application>Microsoft Office PowerPoint</Application>
  <PresentationFormat>Bildschirmpräsentation (4:3)</PresentationFormat>
  <Paragraphs>934</Paragraphs>
  <Slides>99</Slides>
  <Notes>48</Notes>
  <HiddenSlides>3</HiddenSlides>
  <MMClips>0</MMClips>
  <ScaleCrop>false</ScaleCrop>
  <HeadingPairs>
    <vt:vector size="6" baseType="variant">
      <vt:variant>
        <vt:lpstr>Design</vt:lpstr>
      </vt:variant>
      <vt:variant>
        <vt:i4>1</vt:i4>
      </vt:variant>
      <vt:variant>
        <vt:lpstr>Eingebettete OLE-Server</vt:lpstr>
      </vt:variant>
      <vt:variant>
        <vt:i4>3</vt:i4>
      </vt:variant>
      <vt:variant>
        <vt:lpstr>Folientitel</vt:lpstr>
      </vt:variant>
      <vt:variant>
        <vt:i4>99</vt:i4>
      </vt:variant>
    </vt:vector>
  </HeadingPairs>
  <TitlesOfParts>
    <vt:vector size="103" baseType="lpstr">
      <vt:lpstr>Standarddesign</vt:lpstr>
      <vt:lpstr>PhotoImpact</vt:lpstr>
      <vt:lpstr>Microsoft Excel-Diagramm</vt:lpstr>
      <vt:lpstr>Formel</vt:lpstr>
      <vt:lpstr>PowerPoint-Präsentation</vt:lpstr>
      <vt:lpstr>Common Case Study Overview</vt:lpstr>
      <vt:lpstr>PowerPoint-Präsentation</vt:lpstr>
      <vt:lpstr>The Policy Question:</vt:lpstr>
      <vt:lpstr>Scoping:</vt:lpstr>
      <vt:lpstr>PowerPoint-Präsentation</vt:lpstr>
      <vt:lpstr>Screening</vt:lpstr>
      <vt:lpstr>Example for Screening Results</vt:lpstr>
      <vt:lpstr>Policies and Measures Included in the Climate Scenario</vt:lpstr>
      <vt:lpstr>PowerPoint-Präsentation</vt:lpstr>
      <vt:lpstr>The Full Chain Approach </vt:lpstr>
      <vt:lpstr>Step 1: Scenario development</vt:lpstr>
      <vt:lpstr>Step 1: Scenario development</vt:lpstr>
      <vt:lpstr>General assumptions</vt:lpstr>
      <vt:lpstr>Population data (EU 30)  </vt:lpstr>
      <vt:lpstr>Number of buildings and living space of households, transport demand   for EU 25</vt:lpstr>
      <vt:lpstr>Invest costs of new renewable power plants in TIMES PanEU (excerpt)</vt:lpstr>
      <vt:lpstr>Scenario generation:</vt:lpstr>
      <vt:lpstr>Primary energy consumption (EU27) </vt:lpstr>
      <vt:lpstr>Final energy consumption by fuel (EU27) </vt:lpstr>
      <vt:lpstr>Primary energy consumption of renewable energy (EU27) </vt:lpstr>
      <vt:lpstr>Biomass utilization by application (EU27) </vt:lpstr>
      <vt:lpstr>Biomass utilization by sector (EU27, direct + indirect use) </vt:lpstr>
      <vt:lpstr>Net Electricity Generation (EU27) </vt:lpstr>
      <vt:lpstr>Vehicle Stock of cars by technology (EU27) </vt:lpstr>
      <vt:lpstr>Vehicle Stock of buses and trucks by technology (EU27) </vt:lpstr>
      <vt:lpstr>Final energy consumption transport by fuel (EU27) </vt:lpstr>
      <vt:lpstr>Final energy consumption transport by mode (EU27) </vt:lpstr>
      <vt:lpstr>Average specific CO2-emissions and fuel consumption of passenger cars (EU27) </vt:lpstr>
      <vt:lpstr>Average specific CO2-emissions and fuel consumption of trucks and buses (EU27) </vt:lpstr>
      <vt:lpstr>Total land requirement for crop production – upper bound</vt:lpstr>
      <vt:lpstr>Emissions of CO2 by sector (EU27) </vt:lpstr>
      <vt:lpstr>Households and Trade and Commerce</vt:lpstr>
      <vt:lpstr>Industry</vt:lpstr>
      <vt:lpstr>From activities to emissions</vt:lpstr>
      <vt:lpstr>PM2.5-Emissions by Source Category for EU 29 </vt:lpstr>
      <vt:lpstr>PM10-Emissions by Source Category for EU 29 </vt:lpstr>
      <vt:lpstr>Results of Case Study NMVOC-Emissions by Source Category for EU 29 </vt:lpstr>
      <vt:lpstr>NH3-Emissions by Source Category for EU 29 (Note: scale starts at 3000 kt) </vt:lpstr>
      <vt:lpstr>NOx-Emissions by Source Category for EU 29</vt:lpstr>
      <vt:lpstr>CH4-Emissions by Source Category for EU 29 </vt:lpstr>
      <vt:lpstr>SO2-Emissions by Source Category for EU 29 </vt:lpstr>
      <vt:lpstr>PowerPoint-Präsentation</vt:lpstr>
      <vt:lpstr>From emissions to concentrations/levels/intake/exposures</vt:lpstr>
      <vt:lpstr>Concentration fields – Unified EMEP model  </vt:lpstr>
      <vt:lpstr>Concentration fields – Unified EMEP model  </vt:lpstr>
      <vt:lpstr>Comparison EMEP – Polyphemus - EcoSense</vt:lpstr>
      <vt:lpstr>PowerPoint-Präsentation</vt:lpstr>
      <vt:lpstr>PowerPoint-Präsentation</vt:lpstr>
      <vt:lpstr>Use of pesticides</vt:lpstr>
      <vt:lpstr>Pesticide Atmospheric Modeling</vt:lpstr>
      <vt:lpstr>POPs Multimedia Fate Modeling (PANGEA)</vt:lpstr>
      <vt:lpstr>Personal exposure – Results </vt:lpstr>
      <vt:lpstr>PowerPoint-Präsentation</vt:lpstr>
      <vt:lpstr>PowerPoint-Präsentation</vt:lpstr>
      <vt:lpstr>From concentrations/levels/intake/exposures to health impacts/DALYs/monetary values</vt:lpstr>
      <vt:lpstr>Air pollutants: Impact functions PM2.5  </vt:lpstr>
      <vt:lpstr>Pesticide DRFs</vt:lpstr>
      <vt:lpstr>Air pollutants: Impact functions  PM10</vt:lpstr>
      <vt:lpstr>Air pollutants: Impact functions  PM10</vt:lpstr>
      <vt:lpstr>Air pollutants: Impact functions  Ozone</vt:lpstr>
      <vt:lpstr>Air pollutants: Impact functions  Ozone</vt:lpstr>
      <vt:lpstr>DALYs: duration in fraction of year, DALY= weight*duration, </vt:lpstr>
      <vt:lpstr>Monetary values of health endpoints (EUR 2010) </vt:lpstr>
      <vt:lpstr>Air pollutants – monetary values (EUR 2010) </vt:lpstr>
      <vt:lpstr>PowerPoint-Präsentation</vt:lpstr>
      <vt:lpstr>Pesticide DALYs – ingestion, total EU</vt:lpstr>
      <vt:lpstr>Pesticide Damage Costs – ingestion, total EU</vt:lpstr>
      <vt:lpstr>DALYs due to inhalation of pesticides, local effects (farmers), cancers only</vt:lpstr>
      <vt:lpstr>Pesticide DALYs – inhalation, general public</vt:lpstr>
      <vt:lpstr>DALYs due to PCB-153 – total EU</vt:lpstr>
      <vt:lpstr>Damage Costs of PCB-153 – total EU</vt:lpstr>
      <vt:lpstr>DALYs due to 2,3,4,7,8-PeCDF –  EU29</vt:lpstr>
      <vt:lpstr>PowerPoint-Präsentation</vt:lpstr>
      <vt:lpstr>Heat stress (1000 DALYs/a)</vt:lpstr>
      <vt:lpstr>Heat stress (1000 premature deaths/a)</vt:lpstr>
      <vt:lpstr>Mould - dampness  DALYs in the EU 30</vt:lpstr>
      <vt:lpstr>Mould - dampness  (1000M€ = ca. 17 000 DALYs)</vt:lpstr>
      <vt:lpstr>Radon – DALYs in the EU 30 </vt:lpstr>
      <vt:lpstr>Radon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Comparison of CO2-equ. and damage costs</vt:lpstr>
      <vt:lpstr>Avoided mDALYs / t avoided CO2-equ.</vt:lpstr>
      <vt:lpstr>-&gt; Assessment of single measures embedded in full scenario is necessary</vt:lpstr>
      <vt:lpstr>Assumptions for measure „insulation“  </vt:lpstr>
      <vt:lpstr>Insulation Scenario</vt:lpstr>
      <vt:lpstr>Agriculture 2030</vt:lpstr>
      <vt:lpstr>PowerPoint-Präsentation</vt:lpstr>
      <vt:lpstr>PowerPoint-Präsentation</vt:lpstr>
      <vt:lpstr>PowerPoint-Präsentation</vt:lpstr>
      <vt:lpstr>PowerPoint-Präsentation</vt:lpstr>
      <vt:lpstr>Conclusions</vt:lpstr>
    </vt:vector>
  </TitlesOfParts>
  <Company>Universität Stuttgart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Universität Stuttgart                                                                                                                                                                                                                                                                                                                                                                                                                                             Institut für Energiewirtschaft und Rationelle Energieanwendung</dc:title>
  <dc:creator>xuk</dc:creator>
  <cp:lastModifiedBy>Alexandra Kuhn</cp:lastModifiedBy>
  <cp:revision>271</cp:revision>
  <dcterms:created xsi:type="dcterms:W3CDTF">2006-06-13T12:23:47Z</dcterms:created>
  <dcterms:modified xsi:type="dcterms:W3CDTF">2011-06-16T10:29:46Z</dcterms:modified>
</cp:coreProperties>
</file>